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74" r:id="rId4"/>
    <p:sldId id="275" r:id="rId5"/>
    <p:sldId id="277" r:id="rId6"/>
    <p:sldId id="278" r:id="rId7"/>
    <p:sldId id="279" r:id="rId8"/>
    <p:sldId id="284" r:id="rId9"/>
    <p:sldId id="280" r:id="rId10"/>
    <p:sldId id="281" r:id="rId11"/>
    <p:sldId id="285" r:id="rId12"/>
    <p:sldId id="282" r:id="rId13"/>
    <p:sldId id="286" r:id="rId14"/>
    <p:sldId id="283" r:id="rId15"/>
    <p:sldId id="287" r:id="rId16"/>
    <p:sldId id="288" r:id="rId17"/>
    <p:sldId id="289" r:id="rId18"/>
    <p:sldId id="290" r:id="rId19"/>
    <p:sldId id="291" r:id="rId20"/>
    <p:sldId id="293" r:id="rId21"/>
    <p:sldId id="292" r:id="rId22"/>
    <p:sldId id="295" r:id="rId23"/>
    <p:sldId id="258" r:id="rId24"/>
  </p:sldIdLst>
  <p:sldSz cx="9144000" cy="6858000" type="screen4x3"/>
  <p:notesSz cx="7099300" cy="10234613"/>
  <p:defaultTextStyle>
    <a:defPPr>
      <a:defRPr lang="pt-BR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5" autoAdjust="0"/>
    <p:restoredTop sz="94660"/>
  </p:normalViewPr>
  <p:slideViewPr>
    <p:cSldViewPr snapToObjects="1">
      <p:cViewPr>
        <p:scale>
          <a:sx n="70" d="100"/>
          <a:sy n="70" d="100"/>
        </p:scale>
        <p:origin x="-138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2BFAB4-31A9-4348-A7A4-730C5124149B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25877B-B0A4-42D5-BABB-9356BEB473D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6342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F9EA6B-68F7-4891-879A-6330E5F25FD4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53DBE5-F75E-4AFF-8934-99838908002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959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3B9D86-4E73-43B4-90B7-ED3261A5D727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791112-2EDF-4307-BD3E-8B44EA5587B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4584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5446BD-EA0B-4B55-9AE3-825FF4AAA7A7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00578E-E3BC-41B7-8F69-CAE5A1B06EE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1127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E5E0D3-718E-4238-9D4F-93D9EDE016F4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8AD83E-9528-4C2B-9C84-97E9C36052E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5695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502CB-66B7-4B0A-A54F-2CCC35FE7C9C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96F719-7A5D-4839-BC8C-B8CDC0ABBD5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0407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16414D-E26E-43B3-832D-186FC5A900B0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811E5B-5398-4AD9-99E6-CB620B36B4B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953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F86E73-45AF-4F61-BC29-B735915C05B6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82285C-C604-4387-A03D-B2D2D3C0BD2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5474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21D75-0650-4ABB-A8A4-E9690962A2D0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48D95D-7712-4B08-88EE-B28761C3340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3434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56476B-2199-4E99-9466-95CF9CD0E7BF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EC84BE-2740-4161-A176-F6D396B4253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6254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2CAFE0-78D8-4BF0-9A85-FF828A0B8917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4B945B-6432-43A1-924B-F5F95F070B7C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6937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Click to edit Master text styles</a:t>
            </a:r>
          </a:p>
          <a:p>
            <a:pPr lvl="1"/>
            <a:r>
              <a:rPr lang="pt-BR" smtClean="0"/>
              <a:t>Second level</a:t>
            </a:r>
          </a:p>
          <a:p>
            <a:pPr lvl="2"/>
            <a:r>
              <a:rPr lang="pt-BR" smtClean="0"/>
              <a:t>Third level</a:t>
            </a:r>
          </a:p>
          <a:p>
            <a:pPr lvl="3"/>
            <a:r>
              <a:rPr lang="pt-BR" smtClean="0"/>
              <a:t>Fourth level</a:t>
            </a:r>
          </a:p>
          <a:p>
            <a:pPr lvl="4"/>
            <a:r>
              <a:rPr lang="pt-BR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8715B486-5A82-4546-9178-AB2FCC5F9317}" type="datetime1">
              <a:rPr lang="pt-BR"/>
              <a:pPr>
                <a:defRPr/>
              </a:pPr>
              <a:t>01/11/2012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pPr>
              <a:defRPr/>
            </a:pPr>
            <a:fld id="{9B546839-8018-4BE2-B0CF-3304D87FC80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34" charset="-128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ＭＳ Ｐゴシック" pitchFamily="3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ＭＳ Ｐゴシック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Imagem 3" descr="AF_Seal_PPT_Capa_NO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extBox 4"/>
          <p:cNvSpPr txBox="1">
            <a:spLocks noChangeArrowheads="1"/>
          </p:cNvSpPr>
          <p:nvPr/>
        </p:nvSpPr>
        <p:spPr bwMode="auto">
          <a:xfrm>
            <a:off x="304800" y="2422525"/>
            <a:ext cx="2895600" cy="248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07988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</a:tabLs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07988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</a:tabLs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07988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</a:tabLs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07988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</a:tabLs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07988" eaLnBrk="0" hangingPunct="0"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</a:tabLs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07988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</a:tabLs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07988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</a:tabLs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07988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</a:tabLs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07988" eaLnBrk="0" fontAlgn="base" hangingPunct="0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  <a:tab pos="3282950" algn="l"/>
                <a:tab pos="3940175" algn="l"/>
                <a:tab pos="4595813" algn="l"/>
                <a:tab pos="5253038" algn="l"/>
              </a:tabLs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>
              <a:lnSpc>
                <a:spcPct val="101000"/>
              </a:lnSpc>
              <a:buClr>
                <a:srgbClr val="000000"/>
              </a:buClr>
              <a:buSzPct val="45000"/>
              <a:buFont typeface="StarSymbol" charset="0"/>
              <a:buNone/>
            </a:pPr>
            <a:r>
              <a:rPr lang="en-GB" sz="2200" i="1">
                <a:solidFill>
                  <a:schemeClr val="bg1"/>
                </a:solidFill>
                <a:latin typeface="Tahoma" pitchFamily="34" charset="0"/>
                <a:ea typeface="MS Gothic" pitchFamily="49" charset="-128"/>
              </a:rPr>
              <a:t>SOLUÇÕES</a:t>
            </a:r>
          </a:p>
          <a:p>
            <a:pPr eaLnBrk="1">
              <a:lnSpc>
                <a:spcPct val="101000"/>
              </a:lnSpc>
              <a:buClr>
                <a:srgbClr val="000000"/>
              </a:buClr>
              <a:buSzPct val="45000"/>
              <a:buFont typeface="StarSymbol" charset="0"/>
              <a:buNone/>
            </a:pPr>
            <a:r>
              <a:rPr lang="en-GB" sz="2200" i="1">
                <a:solidFill>
                  <a:schemeClr val="bg1"/>
                </a:solidFill>
                <a:latin typeface="Tahoma" pitchFamily="34" charset="0"/>
                <a:ea typeface="MS Gothic" pitchFamily="49" charset="-128"/>
              </a:rPr>
              <a:t>DE AUTOMAÇÃO</a:t>
            </a:r>
          </a:p>
          <a:p>
            <a:pPr eaLnBrk="1">
              <a:lnSpc>
                <a:spcPct val="101000"/>
              </a:lnSpc>
              <a:buClr>
                <a:srgbClr val="000000"/>
              </a:buClr>
              <a:buSzPct val="45000"/>
              <a:buFont typeface="StarSymbol" charset="0"/>
              <a:buNone/>
            </a:pPr>
            <a:r>
              <a:rPr lang="en-GB" sz="2200" i="1">
                <a:latin typeface="Tahoma" pitchFamily="34" charset="0"/>
                <a:ea typeface="MS Gothic" pitchFamily="49" charset="-128"/>
              </a:rPr>
              <a:t>PARA CADEIA</a:t>
            </a:r>
          </a:p>
          <a:p>
            <a:pPr eaLnBrk="1">
              <a:lnSpc>
                <a:spcPct val="101000"/>
              </a:lnSpc>
              <a:buClr>
                <a:srgbClr val="000000"/>
              </a:buClr>
              <a:buSzPct val="45000"/>
              <a:buFont typeface="StarSymbol" charset="0"/>
              <a:buNone/>
            </a:pPr>
            <a:r>
              <a:rPr lang="en-GB" sz="2200" i="1">
                <a:latin typeface="Tahoma" pitchFamily="34" charset="0"/>
                <a:ea typeface="MS Gothic" pitchFamily="49" charset="-128"/>
              </a:rPr>
              <a:t>DE SUPRIMENTOS</a:t>
            </a:r>
            <a:r>
              <a:rPr lang="en-GB" sz="2200" i="1">
                <a:solidFill>
                  <a:schemeClr val="bg1"/>
                </a:solidFill>
                <a:latin typeface="Tahoma" pitchFamily="34" charset="0"/>
                <a:ea typeface="MS Gothic" pitchFamily="49" charset="-128"/>
              </a:rPr>
              <a:t>.</a:t>
            </a:r>
          </a:p>
          <a:p>
            <a:pPr eaLnBrk="1">
              <a:lnSpc>
                <a:spcPct val="101000"/>
              </a:lnSpc>
              <a:buClr>
                <a:srgbClr val="000000"/>
              </a:buClr>
              <a:buSzPct val="45000"/>
              <a:buFont typeface="StarSymbol" charset="0"/>
              <a:buNone/>
            </a:pPr>
            <a:endParaRPr lang="en-GB" sz="2200" i="1">
              <a:solidFill>
                <a:schemeClr val="bg1"/>
              </a:solidFill>
              <a:latin typeface="Tahoma" pitchFamily="34" charset="0"/>
              <a:ea typeface="MS Gothic" pitchFamily="49" charset="-128"/>
            </a:endParaRPr>
          </a:p>
          <a:p>
            <a:pPr eaLnBrk="1">
              <a:lnSpc>
                <a:spcPct val="101000"/>
              </a:lnSpc>
              <a:buClr>
                <a:srgbClr val="000000"/>
              </a:buClr>
              <a:buSzPct val="45000"/>
              <a:buFont typeface="StarSymbol" charset="0"/>
              <a:buNone/>
            </a:pPr>
            <a:r>
              <a:rPr lang="en-GB" sz="2200" i="1">
                <a:solidFill>
                  <a:schemeClr val="bg1"/>
                </a:solidFill>
                <a:latin typeface="Tahoma" pitchFamily="34" charset="0"/>
                <a:ea typeface="MS Gothic" pitchFamily="49" charset="-128"/>
              </a:rPr>
              <a:t>KAIROS</a:t>
            </a:r>
          </a:p>
          <a:p>
            <a:pPr eaLnBrk="1">
              <a:lnSpc>
                <a:spcPct val="101000"/>
              </a:lnSpc>
              <a:buClr>
                <a:srgbClr val="000000"/>
              </a:buClr>
              <a:buSzPct val="45000"/>
              <a:buFont typeface="StarSymbol" charset="0"/>
              <a:buNone/>
            </a:pPr>
            <a:endParaRPr lang="pt-BR" sz="220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1268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1269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8709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ATUALIZAÇÃO DOS PROCESSOS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28600" y="2276475"/>
            <a:ext cx="2830513" cy="831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ARMAZENAMENTO</a:t>
            </a:r>
          </a:p>
          <a:p>
            <a:pPr>
              <a:defRPr/>
            </a:pPr>
            <a:endParaRPr lang="pt-BR" sz="1600" dirty="0"/>
          </a:p>
        </p:txBody>
      </p:sp>
      <p:pic>
        <p:nvPicPr>
          <p:cNvPr id="11271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263" y="4351338"/>
            <a:ext cx="657225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2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913" y="2459038"/>
            <a:ext cx="1887537" cy="188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3" name="CaixaDeTexto 4"/>
          <p:cNvSpPr txBox="1">
            <a:spLocks noChangeArrowheads="1"/>
          </p:cNvSpPr>
          <p:nvPr/>
        </p:nvSpPr>
        <p:spPr bwMode="auto">
          <a:xfrm>
            <a:off x="228600" y="3330575"/>
            <a:ext cx="2538413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/>
              <a:t>Puxada de produtos</a:t>
            </a:r>
          </a:p>
          <a:p>
            <a:pPr eaLnBrk="1" hangingPunct="1">
              <a:buFontTx/>
              <a:buChar char="-"/>
            </a:pPr>
            <a:r>
              <a:rPr lang="pt-BR"/>
              <a:t>Puxada de pallets</a:t>
            </a:r>
          </a:p>
          <a:p>
            <a:pPr eaLnBrk="1" hangingPunct="1">
              <a:buFontTx/>
              <a:buChar char="-"/>
            </a:pPr>
            <a:r>
              <a:rPr lang="pt-BR"/>
              <a:t>Movimentação</a:t>
            </a:r>
          </a:p>
          <a:p>
            <a:pPr eaLnBrk="1" hangingPunct="1">
              <a:buFontTx/>
              <a:buChar char="-"/>
            </a:pPr>
            <a:r>
              <a:rPr lang="pt-BR"/>
              <a:t>Cockpit</a:t>
            </a:r>
          </a:p>
          <a:p>
            <a:pPr eaLnBrk="1" hangingPunct="1">
              <a:buFontTx/>
              <a:buChar char="-"/>
            </a:pPr>
            <a:endParaRPr lang="pt-BR"/>
          </a:p>
        </p:txBody>
      </p:sp>
      <p:sp>
        <p:nvSpPr>
          <p:cNvPr id="11274" name="CaixaDeTexto 5"/>
          <p:cNvSpPr txBox="1">
            <a:spLocks noChangeArrowheads="1"/>
          </p:cNvSpPr>
          <p:nvPr/>
        </p:nvSpPr>
        <p:spPr bwMode="auto">
          <a:xfrm>
            <a:off x="3700463" y="2317750"/>
            <a:ext cx="9286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Gemco</a:t>
            </a:r>
          </a:p>
        </p:txBody>
      </p:sp>
      <p:sp>
        <p:nvSpPr>
          <p:cNvPr id="11275" name="CaixaDeTexto 32"/>
          <p:cNvSpPr txBox="1">
            <a:spLocks noChangeArrowheads="1"/>
          </p:cNvSpPr>
          <p:nvPr/>
        </p:nvSpPr>
        <p:spPr bwMode="auto">
          <a:xfrm>
            <a:off x="7748588" y="2133600"/>
            <a:ext cx="838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Kairos</a:t>
            </a:r>
          </a:p>
        </p:txBody>
      </p:sp>
      <p:sp>
        <p:nvSpPr>
          <p:cNvPr id="7" name="Nuvem 6"/>
          <p:cNvSpPr/>
          <p:nvPr/>
        </p:nvSpPr>
        <p:spPr>
          <a:xfrm>
            <a:off x="5773738" y="2871788"/>
            <a:ext cx="1062037" cy="1060450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pic>
        <p:nvPicPr>
          <p:cNvPr id="11277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400" y="4959350"/>
            <a:ext cx="6572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8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763" y="4933950"/>
            <a:ext cx="655637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Conector de seta reta 21"/>
          <p:cNvCxnSpPr/>
          <p:nvPr/>
        </p:nvCxnSpPr>
        <p:spPr>
          <a:xfrm>
            <a:off x="6835775" y="3330575"/>
            <a:ext cx="8318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de seta reta 36"/>
          <p:cNvCxnSpPr/>
          <p:nvPr/>
        </p:nvCxnSpPr>
        <p:spPr>
          <a:xfrm flipH="1">
            <a:off x="4876800" y="3330575"/>
            <a:ext cx="7747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81" name="CaixaDeTexto 37"/>
          <p:cNvSpPr txBox="1">
            <a:spLocks noChangeArrowheads="1"/>
          </p:cNvSpPr>
          <p:nvPr/>
        </p:nvSpPr>
        <p:spPr bwMode="auto">
          <a:xfrm>
            <a:off x="5583238" y="2457450"/>
            <a:ext cx="15398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WebServices</a:t>
            </a:r>
          </a:p>
        </p:txBody>
      </p:sp>
      <p:pic>
        <p:nvPicPr>
          <p:cNvPr id="11282" name="Picture 4" descr="C:\Users\rfalves\Desktop\wifi_lg.pn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9657674">
            <a:off x="6918325" y="3244850"/>
            <a:ext cx="220980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3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463" y="2409825"/>
            <a:ext cx="1887537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1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2292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2293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8709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ATUALIZAÇÃO DOS PROCESSOS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28600" y="2276475"/>
            <a:ext cx="3767138" cy="831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ARMAZENAGEM COCKPIT</a:t>
            </a:r>
          </a:p>
          <a:p>
            <a:pPr>
              <a:defRPr/>
            </a:pPr>
            <a:endParaRPr lang="pt-BR" sz="1600" dirty="0"/>
          </a:p>
        </p:txBody>
      </p:sp>
      <p:sp>
        <p:nvSpPr>
          <p:cNvPr id="12295" name="CaixaDeTexto 4"/>
          <p:cNvSpPr txBox="1">
            <a:spLocks noChangeArrowheads="1"/>
          </p:cNvSpPr>
          <p:nvPr/>
        </p:nvSpPr>
        <p:spPr bwMode="auto">
          <a:xfrm>
            <a:off x="228600" y="3330575"/>
            <a:ext cx="8520113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/>
              <a:t>Tarefas de armazenagem pendentes</a:t>
            </a:r>
          </a:p>
          <a:p>
            <a:pPr eaLnBrk="1" hangingPunct="1">
              <a:buFontTx/>
              <a:buChar char="-"/>
            </a:pPr>
            <a:r>
              <a:rPr lang="pt-BR"/>
              <a:t>Tarefas de armazenagem em andamento</a:t>
            </a:r>
          </a:p>
          <a:p>
            <a:pPr eaLnBrk="1" hangingPunct="1">
              <a:buFontTx/>
              <a:buChar char="-"/>
            </a:pPr>
            <a:r>
              <a:rPr lang="pt-BR"/>
              <a:t>Tarefas de armazenagem finalizados </a:t>
            </a:r>
          </a:p>
          <a:p>
            <a:pPr eaLnBrk="1" hangingPunct="1">
              <a:buFontTx/>
              <a:buChar char="-"/>
            </a:pPr>
            <a:r>
              <a:rPr lang="pt-BR"/>
              <a:t>Inicio da armazenagem</a:t>
            </a:r>
          </a:p>
          <a:p>
            <a:pPr eaLnBrk="1" hangingPunct="1">
              <a:buFontTx/>
              <a:buChar char="-"/>
            </a:pPr>
            <a:r>
              <a:rPr lang="pt-BR"/>
              <a:t>Fim da armazenagem</a:t>
            </a:r>
          </a:p>
          <a:p>
            <a:pPr eaLnBrk="1" hangingPunct="1">
              <a:buFontTx/>
              <a:buChar char="-"/>
            </a:pPr>
            <a:r>
              <a:rPr lang="pt-BR"/>
              <a:t>Tempo Total de operação</a:t>
            </a:r>
          </a:p>
          <a:p>
            <a:pPr eaLnBrk="1" hangingPunct="1">
              <a:buFontTx/>
              <a:buChar char="-"/>
            </a:pPr>
            <a:r>
              <a:rPr lang="pt-BR"/>
              <a:t>Percentual de execução</a:t>
            </a:r>
          </a:p>
          <a:p>
            <a:pPr eaLnBrk="1" hangingPunct="1">
              <a:buFontTx/>
              <a:buChar char="-"/>
            </a:pPr>
            <a:r>
              <a:rPr lang="pt-BR"/>
              <a:t>Extração de relatórios customizados (3)</a:t>
            </a:r>
          </a:p>
          <a:p>
            <a:pPr eaLnBrk="1" hangingPunct="1">
              <a:buFontTx/>
              <a:buChar char="-"/>
            </a:pPr>
            <a:r>
              <a:rPr lang="pt-BR"/>
              <a:t>Rastreabilidade de conferente</a:t>
            </a:r>
          </a:p>
          <a:p>
            <a:pPr eaLnBrk="1" hangingPunct="1">
              <a:buFontTx/>
              <a:buChar char="-"/>
            </a:pPr>
            <a:r>
              <a:rPr lang="pt-BR"/>
              <a:t>Extração de dados para Excel</a:t>
            </a:r>
          </a:p>
          <a:p>
            <a:pPr eaLnBrk="1" hangingPunct="1">
              <a:buFontTx/>
              <a:buChar char="-"/>
            </a:pPr>
            <a:endParaRPr lang="pt-BR"/>
          </a:p>
          <a:p>
            <a:pPr eaLnBrk="1" hangingPunct="1">
              <a:buFontTx/>
              <a:buChar char="-"/>
            </a:pPr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5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3316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3317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8709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ATUALIZAÇÃO DOS PROCESSOS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28600" y="2276475"/>
            <a:ext cx="2830513" cy="831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SEPARAÇÃO</a:t>
            </a:r>
          </a:p>
          <a:p>
            <a:pPr>
              <a:defRPr/>
            </a:pPr>
            <a:endParaRPr lang="pt-BR" sz="1600" dirty="0"/>
          </a:p>
        </p:txBody>
      </p:sp>
      <p:pic>
        <p:nvPicPr>
          <p:cNvPr id="13319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263" y="4351338"/>
            <a:ext cx="657225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20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913" y="2459038"/>
            <a:ext cx="1887537" cy="188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21" name="CaixaDeTexto 4"/>
          <p:cNvSpPr txBox="1">
            <a:spLocks noChangeArrowheads="1"/>
          </p:cNvSpPr>
          <p:nvPr/>
        </p:nvSpPr>
        <p:spPr bwMode="auto">
          <a:xfrm>
            <a:off x="228600" y="3330575"/>
            <a:ext cx="169227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/>
              <a:t>Por Setores</a:t>
            </a:r>
          </a:p>
          <a:p>
            <a:pPr eaLnBrk="1" hangingPunct="1">
              <a:buFontTx/>
              <a:buChar char="-"/>
            </a:pPr>
            <a:r>
              <a:rPr lang="pt-BR"/>
              <a:t>Por Onda</a:t>
            </a:r>
          </a:p>
          <a:p>
            <a:pPr eaLnBrk="1" hangingPunct="1">
              <a:buFontTx/>
              <a:buChar char="-"/>
            </a:pPr>
            <a:r>
              <a:rPr lang="pt-BR"/>
              <a:t>Cockpit</a:t>
            </a:r>
          </a:p>
        </p:txBody>
      </p:sp>
      <p:sp>
        <p:nvSpPr>
          <p:cNvPr id="13322" name="CaixaDeTexto 5"/>
          <p:cNvSpPr txBox="1">
            <a:spLocks noChangeArrowheads="1"/>
          </p:cNvSpPr>
          <p:nvPr/>
        </p:nvSpPr>
        <p:spPr bwMode="auto">
          <a:xfrm>
            <a:off x="3700463" y="2317750"/>
            <a:ext cx="9286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Gemco</a:t>
            </a:r>
          </a:p>
        </p:txBody>
      </p:sp>
      <p:sp>
        <p:nvSpPr>
          <p:cNvPr id="13323" name="CaixaDeTexto 32"/>
          <p:cNvSpPr txBox="1">
            <a:spLocks noChangeArrowheads="1"/>
          </p:cNvSpPr>
          <p:nvPr/>
        </p:nvSpPr>
        <p:spPr bwMode="auto">
          <a:xfrm>
            <a:off x="7748588" y="2133600"/>
            <a:ext cx="838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Kairos</a:t>
            </a:r>
          </a:p>
        </p:txBody>
      </p:sp>
      <p:sp>
        <p:nvSpPr>
          <p:cNvPr id="7" name="Nuvem 6"/>
          <p:cNvSpPr/>
          <p:nvPr/>
        </p:nvSpPr>
        <p:spPr>
          <a:xfrm>
            <a:off x="5773738" y="2871788"/>
            <a:ext cx="1062037" cy="1060450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pic>
        <p:nvPicPr>
          <p:cNvPr id="13325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400" y="4959350"/>
            <a:ext cx="6572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26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763" y="4933950"/>
            <a:ext cx="655637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Conector de seta reta 21"/>
          <p:cNvCxnSpPr/>
          <p:nvPr/>
        </p:nvCxnSpPr>
        <p:spPr>
          <a:xfrm>
            <a:off x="6835775" y="3330575"/>
            <a:ext cx="8318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de seta reta 36"/>
          <p:cNvCxnSpPr/>
          <p:nvPr/>
        </p:nvCxnSpPr>
        <p:spPr>
          <a:xfrm flipH="1">
            <a:off x="4876800" y="3330575"/>
            <a:ext cx="7747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329" name="CaixaDeTexto 37"/>
          <p:cNvSpPr txBox="1">
            <a:spLocks noChangeArrowheads="1"/>
          </p:cNvSpPr>
          <p:nvPr/>
        </p:nvSpPr>
        <p:spPr bwMode="auto">
          <a:xfrm>
            <a:off x="5583238" y="2457450"/>
            <a:ext cx="15398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WebServices</a:t>
            </a:r>
          </a:p>
        </p:txBody>
      </p:sp>
      <p:pic>
        <p:nvPicPr>
          <p:cNvPr id="13330" name="Picture 4" descr="C:\Users\rfalves\Desktop\wifi_lg.pn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9657674">
            <a:off x="6918325" y="3244850"/>
            <a:ext cx="220980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1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463" y="2409825"/>
            <a:ext cx="1887537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4340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4341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8709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ATUALIZAÇÃO DOS PROCESSOS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28600" y="2276475"/>
            <a:ext cx="3767138" cy="831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SEPARAÇÃO COCKPIT</a:t>
            </a:r>
          </a:p>
          <a:p>
            <a:pPr>
              <a:defRPr/>
            </a:pPr>
            <a:endParaRPr lang="pt-BR" sz="1600" dirty="0"/>
          </a:p>
        </p:txBody>
      </p:sp>
      <p:sp>
        <p:nvSpPr>
          <p:cNvPr id="14343" name="CaixaDeTexto 4"/>
          <p:cNvSpPr txBox="1">
            <a:spLocks noChangeArrowheads="1"/>
          </p:cNvSpPr>
          <p:nvPr/>
        </p:nvSpPr>
        <p:spPr bwMode="auto">
          <a:xfrm>
            <a:off x="228600" y="3330575"/>
            <a:ext cx="4648200" cy="369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/>
              <a:t>Tarefas de separação pendentes</a:t>
            </a:r>
          </a:p>
          <a:p>
            <a:pPr eaLnBrk="1" hangingPunct="1">
              <a:buFontTx/>
              <a:buChar char="-"/>
            </a:pPr>
            <a:r>
              <a:rPr lang="pt-BR"/>
              <a:t>Tarefas de separação em andamento</a:t>
            </a:r>
          </a:p>
          <a:p>
            <a:pPr eaLnBrk="1" hangingPunct="1">
              <a:buFontTx/>
              <a:buChar char="-"/>
            </a:pPr>
            <a:r>
              <a:rPr lang="pt-BR"/>
              <a:t>Tarefas de separação finalizadas </a:t>
            </a:r>
          </a:p>
          <a:p>
            <a:pPr eaLnBrk="1" hangingPunct="1">
              <a:buFontTx/>
              <a:buChar char="-"/>
            </a:pPr>
            <a:r>
              <a:rPr lang="pt-BR"/>
              <a:t>Inicio da separação</a:t>
            </a:r>
          </a:p>
          <a:p>
            <a:pPr eaLnBrk="1" hangingPunct="1">
              <a:buFontTx/>
              <a:buChar char="-"/>
            </a:pPr>
            <a:r>
              <a:rPr lang="pt-BR"/>
              <a:t>Fim da separação</a:t>
            </a:r>
          </a:p>
          <a:p>
            <a:pPr eaLnBrk="1" hangingPunct="1">
              <a:buFontTx/>
              <a:buChar char="-"/>
            </a:pPr>
            <a:r>
              <a:rPr lang="pt-BR"/>
              <a:t>Tempo Total de operação</a:t>
            </a:r>
          </a:p>
          <a:p>
            <a:pPr eaLnBrk="1" hangingPunct="1">
              <a:buFontTx/>
              <a:buChar char="-"/>
            </a:pPr>
            <a:r>
              <a:rPr lang="pt-BR"/>
              <a:t>Percentual de execução</a:t>
            </a:r>
          </a:p>
          <a:p>
            <a:pPr eaLnBrk="1" hangingPunct="1">
              <a:buFontTx/>
              <a:buChar char="-"/>
            </a:pPr>
            <a:r>
              <a:rPr lang="pt-BR"/>
              <a:t>Extração de relatórios customizados (3)</a:t>
            </a:r>
          </a:p>
          <a:p>
            <a:pPr eaLnBrk="1" hangingPunct="1">
              <a:buFontTx/>
              <a:buChar char="-"/>
            </a:pPr>
            <a:r>
              <a:rPr lang="pt-BR"/>
              <a:t>Rastreabilidade de conferente</a:t>
            </a:r>
          </a:p>
          <a:p>
            <a:pPr eaLnBrk="1" hangingPunct="1">
              <a:buFontTx/>
              <a:buChar char="-"/>
            </a:pPr>
            <a:r>
              <a:rPr lang="pt-BR"/>
              <a:t>Relatório de produtividade por separador</a:t>
            </a:r>
          </a:p>
          <a:p>
            <a:pPr eaLnBrk="1" hangingPunct="1">
              <a:buFontTx/>
              <a:buChar char="-"/>
            </a:pPr>
            <a:r>
              <a:rPr lang="pt-BR"/>
              <a:t>Relatório volume a produzir e produzido</a:t>
            </a:r>
          </a:p>
          <a:p>
            <a:pPr eaLnBrk="1" hangingPunct="1">
              <a:buFontTx/>
              <a:buChar char="-"/>
            </a:pPr>
            <a:endParaRPr lang="pt-BR"/>
          </a:p>
          <a:p>
            <a:pPr eaLnBrk="1" hangingPunct="1">
              <a:buFontTx/>
              <a:buChar char="-"/>
            </a:pPr>
            <a:endParaRPr lang="pt-BR"/>
          </a:p>
        </p:txBody>
      </p:sp>
      <p:sp>
        <p:nvSpPr>
          <p:cNvPr id="14344" name="CaixaDeTexto 4"/>
          <p:cNvSpPr txBox="1">
            <a:spLocks noChangeArrowheads="1"/>
          </p:cNvSpPr>
          <p:nvPr/>
        </p:nvSpPr>
        <p:spPr bwMode="auto">
          <a:xfrm>
            <a:off x="4525963" y="2133600"/>
            <a:ext cx="4648200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/>
              <a:t>Visualização por setores</a:t>
            </a:r>
          </a:p>
          <a:p>
            <a:pPr eaLnBrk="1" hangingPunct="1">
              <a:buFontTx/>
              <a:buChar char="-"/>
            </a:pPr>
            <a:r>
              <a:rPr lang="pt-BR"/>
              <a:t>Cancelamento de separação</a:t>
            </a:r>
          </a:p>
          <a:p>
            <a:pPr eaLnBrk="1" hangingPunct="1">
              <a:buFontTx/>
              <a:buChar char="-"/>
            </a:pPr>
            <a:r>
              <a:rPr lang="pt-BR"/>
              <a:t>Ordenação por janela de atendimento</a:t>
            </a:r>
          </a:p>
          <a:p>
            <a:pPr eaLnBrk="1" hangingPunct="1">
              <a:buFontTx/>
              <a:buChar char="-"/>
            </a:pPr>
            <a:r>
              <a:rPr lang="pt-BR"/>
              <a:t>Priorização</a:t>
            </a:r>
          </a:p>
          <a:p>
            <a:pPr eaLnBrk="1" hangingPunct="1">
              <a:buFontTx/>
              <a:buChar char="-"/>
            </a:pPr>
            <a:r>
              <a:rPr lang="pt-BR"/>
              <a:t>Produtividade por setor</a:t>
            </a:r>
          </a:p>
          <a:p>
            <a:pPr eaLnBrk="1" hangingPunct="1">
              <a:buFontTx/>
              <a:buChar char="-"/>
            </a:pPr>
            <a:r>
              <a:rPr lang="pt-BR"/>
              <a:t>Balanceamento de separadores</a:t>
            </a:r>
          </a:p>
          <a:p>
            <a:pPr eaLnBrk="1" hangingPunct="1">
              <a:buFontTx/>
              <a:buChar char="-"/>
            </a:pPr>
            <a:r>
              <a:rPr lang="pt-BR"/>
              <a:t>Consulta de pallets</a:t>
            </a:r>
          </a:p>
          <a:p>
            <a:pPr eaLnBrk="1" hangingPunct="1">
              <a:buFontTx/>
              <a:buChar char="-"/>
            </a:pPr>
            <a:r>
              <a:rPr lang="pt-BR"/>
              <a:t>Impressão de etiquetas</a:t>
            </a:r>
          </a:p>
          <a:p>
            <a:pPr eaLnBrk="1" hangingPunct="1">
              <a:buFontTx/>
              <a:buChar char="-"/>
            </a:pPr>
            <a:r>
              <a:rPr lang="pt-BR"/>
              <a:t>Extração de dados para Excel</a:t>
            </a:r>
          </a:p>
          <a:p>
            <a:pPr eaLnBrk="1" hangingPunct="1">
              <a:buFontTx/>
              <a:buChar char="-"/>
            </a:pPr>
            <a:endParaRPr lang="pt-BR"/>
          </a:p>
          <a:p>
            <a:pPr eaLnBrk="1" hangingPunct="1">
              <a:buFontTx/>
              <a:buChar char="-"/>
            </a:pPr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5364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5365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8709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ATUALIZAÇÃO DOS PROCESSOS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28600" y="2276475"/>
            <a:ext cx="2830513" cy="831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MOVIMENTAÇÃO DE KANBAN</a:t>
            </a:r>
          </a:p>
          <a:p>
            <a:pPr>
              <a:defRPr/>
            </a:pPr>
            <a:endParaRPr lang="pt-BR" sz="1600" dirty="0"/>
          </a:p>
        </p:txBody>
      </p:sp>
      <p:pic>
        <p:nvPicPr>
          <p:cNvPr id="15367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263" y="4351338"/>
            <a:ext cx="657225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8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913" y="2459038"/>
            <a:ext cx="1887537" cy="188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9" name="CaixaDeTexto 4"/>
          <p:cNvSpPr txBox="1">
            <a:spLocks noChangeArrowheads="1"/>
          </p:cNvSpPr>
          <p:nvPr/>
        </p:nvSpPr>
        <p:spPr bwMode="auto">
          <a:xfrm>
            <a:off x="228600" y="3330575"/>
            <a:ext cx="2563813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/>
              <a:t>Puxada de Produtos</a:t>
            </a:r>
          </a:p>
          <a:p>
            <a:pPr eaLnBrk="1" hangingPunct="1">
              <a:buFontTx/>
              <a:buChar char="-"/>
            </a:pPr>
            <a:r>
              <a:rPr lang="pt-BR"/>
              <a:t>Puxada de Pallets</a:t>
            </a:r>
          </a:p>
          <a:p>
            <a:pPr eaLnBrk="1" hangingPunct="1">
              <a:buFontTx/>
              <a:buChar char="-"/>
            </a:pPr>
            <a:r>
              <a:rPr lang="pt-BR"/>
              <a:t>Cockpit</a:t>
            </a:r>
          </a:p>
        </p:txBody>
      </p:sp>
      <p:sp>
        <p:nvSpPr>
          <p:cNvPr id="15370" name="CaixaDeTexto 5"/>
          <p:cNvSpPr txBox="1">
            <a:spLocks noChangeArrowheads="1"/>
          </p:cNvSpPr>
          <p:nvPr/>
        </p:nvSpPr>
        <p:spPr bwMode="auto">
          <a:xfrm>
            <a:off x="3700463" y="2317750"/>
            <a:ext cx="9286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Gemco</a:t>
            </a:r>
          </a:p>
        </p:txBody>
      </p:sp>
      <p:sp>
        <p:nvSpPr>
          <p:cNvPr id="15371" name="CaixaDeTexto 32"/>
          <p:cNvSpPr txBox="1">
            <a:spLocks noChangeArrowheads="1"/>
          </p:cNvSpPr>
          <p:nvPr/>
        </p:nvSpPr>
        <p:spPr bwMode="auto">
          <a:xfrm>
            <a:off x="7748588" y="2133600"/>
            <a:ext cx="838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Kairos</a:t>
            </a:r>
          </a:p>
        </p:txBody>
      </p:sp>
      <p:sp>
        <p:nvSpPr>
          <p:cNvPr id="7" name="Nuvem 6"/>
          <p:cNvSpPr/>
          <p:nvPr/>
        </p:nvSpPr>
        <p:spPr>
          <a:xfrm>
            <a:off x="5773738" y="2871788"/>
            <a:ext cx="1062037" cy="1060450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pic>
        <p:nvPicPr>
          <p:cNvPr id="15373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400" y="4959350"/>
            <a:ext cx="6572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74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763" y="4933950"/>
            <a:ext cx="655637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Conector de seta reta 21"/>
          <p:cNvCxnSpPr/>
          <p:nvPr/>
        </p:nvCxnSpPr>
        <p:spPr>
          <a:xfrm>
            <a:off x="6835775" y="3330575"/>
            <a:ext cx="8318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de seta reta 36"/>
          <p:cNvCxnSpPr/>
          <p:nvPr/>
        </p:nvCxnSpPr>
        <p:spPr>
          <a:xfrm flipH="1">
            <a:off x="4876800" y="3330575"/>
            <a:ext cx="7747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77" name="CaixaDeTexto 37"/>
          <p:cNvSpPr txBox="1">
            <a:spLocks noChangeArrowheads="1"/>
          </p:cNvSpPr>
          <p:nvPr/>
        </p:nvSpPr>
        <p:spPr bwMode="auto">
          <a:xfrm>
            <a:off x="5583238" y="2457450"/>
            <a:ext cx="15398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WebServices</a:t>
            </a:r>
          </a:p>
        </p:txBody>
      </p:sp>
      <p:pic>
        <p:nvPicPr>
          <p:cNvPr id="15378" name="Picture 4" descr="C:\Users\rfalves\Desktop\wifi_lg.pn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9657674">
            <a:off x="6918325" y="3244850"/>
            <a:ext cx="220980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79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463" y="2409825"/>
            <a:ext cx="1887537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6388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6389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8709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ATUALIZAÇÃO DOS PROCESSOS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28600" y="2276475"/>
            <a:ext cx="3767138" cy="831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MOVIMENTAÇÃO DE KANBAN</a:t>
            </a:r>
          </a:p>
          <a:p>
            <a:pPr>
              <a:defRPr/>
            </a:pPr>
            <a:endParaRPr lang="pt-BR" sz="1600" dirty="0"/>
          </a:p>
        </p:txBody>
      </p:sp>
      <p:sp>
        <p:nvSpPr>
          <p:cNvPr id="16391" name="CaixaDeTexto 4"/>
          <p:cNvSpPr txBox="1">
            <a:spLocks noChangeArrowheads="1"/>
          </p:cNvSpPr>
          <p:nvPr/>
        </p:nvSpPr>
        <p:spPr bwMode="auto">
          <a:xfrm>
            <a:off x="228600" y="3330575"/>
            <a:ext cx="8520113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/>
              <a:t>Tarefas de movimentações pendentes</a:t>
            </a:r>
          </a:p>
          <a:p>
            <a:pPr eaLnBrk="1" hangingPunct="1">
              <a:buFontTx/>
              <a:buChar char="-"/>
            </a:pPr>
            <a:r>
              <a:rPr lang="pt-BR"/>
              <a:t>Tarefas de movimentações em andamento</a:t>
            </a:r>
          </a:p>
          <a:p>
            <a:pPr eaLnBrk="1" hangingPunct="1">
              <a:buFontTx/>
              <a:buChar char="-"/>
            </a:pPr>
            <a:r>
              <a:rPr lang="pt-BR"/>
              <a:t>Tarefas de movimentações finalizados </a:t>
            </a:r>
          </a:p>
          <a:p>
            <a:pPr eaLnBrk="1" hangingPunct="1">
              <a:buFontTx/>
              <a:buChar char="-"/>
            </a:pPr>
            <a:r>
              <a:rPr lang="pt-BR"/>
              <a:t>Inicio da movimentação</a:t>
            </a:r>
          </a:p>
          <a:p>
            <a:pPr eaLnBrk="1" hangingPunct="1">
              <a:buFontTx/>
              <a:buChar char="-"/>
            </a:pPr>
            <a:r>
              <a:rPr lang="pt-BR"/>
              <a:t>Fim da movimentação</a:t>
            </a:r>
          </a:p>
          <a:p>
            <a:pPr eaLnBrk="1" hangingPunct="1">
              <a:buFontTx/>
              <a:buChar char="-"/>
            </a:pPr>
            <a:r>
              <a:rPr lang="pt-BR"/>
              <a:t>Tempo Total de operação</a:t>
            </a:r>
          </a:p>
          <a:p>
            <a:pPr eaLnBrk="1" hangingPunct="1">
              <a:buFontTx/>
              <a:buChar char="-"/>
            </a:pPr>
            <a:r>
              <a:rPr lang="pt-BR"/>
              <a:t>Percentual de execução</a:t>
            </a:r>
          </a:p>
          <a:p>
            <a:pPr eaLnBrk="1" hangingPunct="1">
              <a:buFontTx/>
              <a:buChar char="-"/>
            </a:pPr>
            <a:r>
              <a:rPr lang="pt-BR"/>
              <a:t>Extração de relatórios customizados (3)</a:t>
            </a:r>
          </a:p>
          <a:p>
            <a:pPr eaLnBrk="1" hangingPunct="1">
              <a:buFontTx/>
              <a:buChar char="-"/>
            </a:pPr>
            <a:r>
              <a:rPr lang="pt-BR"/>
              <a:t>Rastreabilidade de conferente</a:t>
            </a:r>
          </a:p>
          <a:p>
            <a:pPr eaLnBrk="1" hangingPunct="1">
              <a:buFontTx/>
              <a:buChar char="-"/>
            </a:pPr>
            <a:r>
              <a:rPr lang="pt-BR"/>
              <a:t>Extração de dados para Excel</a:t>
            </a:r>
          </a:p>
          <a:p>
            <a:pPr eaLnBrk="1" hangingPunct="1">
              <a:buFontTx/>
              <a:buChar char="-"/>
            </a:pPr>
            <a:endParaRPr lang="pt-BR"/>
          </a:p>
          <a:p>
            <a:pPr eaLnBrk="1" hangingPunct="1">
              <a:buFontTx/>
              <a:buChar char="-"/>
            </a:pPr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7412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7413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18970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ARQUITETURA</a:t>
            </a:r>
          </a:p>
        </p:txBody>
      </p:sp>
      <p:pic>
        <p:nvPicPr>
          <p:cNvPr id="17414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844550"/>
            <a:ext cx="1887537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5" name="CaixaDeTexto 5"/>
          <p:cNvSpPr txBox="1">
            <a:spLocks noChangeArrowheads="1"/>
          </p:cNvSpPr>
          <p:nvPr/>
        </p:nvSpPr>
        <p:spPr bwMode="auto">
          <a:xfrm>
            <a:off x="3563938" y="2362200"/>
            <a:ext cx="9286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Gemco</a:t>
            </a:r>
          </a:p>
        </p:txBody>
      </p:sp>
      <p:sp>
        <p:nvSpPr>
          <p:cNvPr id="17416" name="CaixaDeTexto 32"/>
          <p:cNvSpPr txBox="1">
            <a:spLocks noChangeArrowheads="1"/>
          </p:cNvSpPr>
          <p:nvPr/>
        </p:nvSpPr>
        <p:spPr bwMode="auto">
          <a:xfrm>
            <a:off x="2400300" y="6196013"/>
            <a:ext cx="7921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400"/>
              <a:t>CD 300</a:t>
            </a:r>
          </a:p>
        </p:txBody>
      </p:sp>
      <p:sp>
        <p:nvSpPr>
          <p:cNvPr id="7" name="Nuvem 6"/>
          <p:cNvSpPr/>
          <p:nvPr/>
        </p:nvSpPr>
        <p:spPr>
          <a:xfrm>
            <a:off x="3616325" y="3181350"/>
            <a:ext cx="1920875" cy="1060450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pic>
        <p:nvPicPr>
          <p:cNvPr id="17418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638" y="820738"/>
            <a:ext cx="1887537" cy="188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9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188" y="4349750"/>
            <a:ext cx="1887537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20" name="CaixaDeTexto 5"/>
          <p:cNvSpPr txBox="1">
            <a:spLocks noChangeArrowheads="1"/>
          </p:cNvSpPr>
          <p:nvPr/>
        </p:nvSpPr>
        <p:spPr bwMode="auto">
          <a:xfrm>
            <a:off x="4787900" y="2349500"/>
            <a:ext cx="838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Kairos</a:t>
            </a:r>
          </a:p>
        </p:txBody>
      </p:sp>
      <p:sp>
        <p:nvSpPr>
          <p:cNvPr id="17421" name="CaixaDeTexto 5"/>
          <p:cNvSpPr txBox="1">
            <a:spLocks noChangeArrowheads="1"/>
          </p:cNvSpPr>
          <p:nvPr/>
        </p:nvSpPr>
        <p:spPr bwMode="auto">
          <a:xfrm>
            <a:off x="2365375" y="5873750"/>
            <a:ext cx="838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Kairos</a:t>
            </a:r>
          </a:p>
        </p:txBody>
      </p:sp>
      <p:sp>
        <p:nvSpPr>
          <p:cNvPr id="17422" name="CaixaDeTexto 32"/>
          <p:cNvSpPr txBox="1">
            <a:spLocks noChangeArrowheads="1"/>
          </p:cNvSpPr>
          <p:nvPr/>
        </p:nvSpPr>
        <p:spPr bwMode="auto">
          <a:xfrm>
            <a:off x="4171950" y="6178550"/>
            <a:ext cx="1120775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400"/>
              <a:t>Outros CDs</a:t>
            </a:r>
          </a:p>
        </p:txBody>
      </p:sp>
      <p:pic>
        <p:nvPicPr>
          <p:cNvPr id="17423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6850" y="4395788"/>
            <a:ext cx="1887538" cy="188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24" name="CaixaDeTexto 5"/>
          <p:cNvSpPr txBox="1">
            <a:spLocks noChangeArrowheads="1"/>
          </p:cNvSpPr>
          <p:nvPr/>
        </p:nvSpPr>
        <p:spPr bwMode="auto">
          <a:xfrm>
            <a:off x="4310063" y="5867400"/>
            <a:ext cx="8382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Kairos</a:t>
            </a:r>
          </a:p>
        </p:txBody>
      </p:sp>
      <p:cxnSp>
        <p:nvCxnSpPr>
          <p:cNvPr id="3" name="Conector angulado 2"/>
          <p:cNvCxnSpPr>
            <a:stCxn id="17419" idx="0"/>
            <a:endCxn id="7" idx="2"/>
          </p:cNvCxnSpPr>
          <p:nvPr/>
        </p:nvCxnSpPr>
        <p:spPr>
          <a:xfrm rot="5400000" flipH="1" flipV="1">
            <a:off x="2903538" y="3632200"/>
            <a:ext cx="638175" cy="796925"/>
          </a:xfrm>
          <a:prstGeom prst="bentConnector2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ector angulado 4"/>
          <p:cNvCxnSpPr>
            <a:stCxn id="17423" idx="0"/>
            <a:endCxn id="7" idx="0"/>
          </p:cNvCxnSpPr>
          <p:nvPr/>
        </p:nvCxnSpPr>
        <p:spPr>
          <a:xfrm rot="16200000" flipV="1">
            <a:off x="5535612" y="3711576"/>
            <a:ext cx="684213" cy="684212"/>
          </a:xfrm>
          <a:prstGeom prst="bentConnector2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427" name="CaixaDeTexto 7"/>
          <p:cNvSpPr txBox="1">
            <a:spLocks noChangeArrowheads="1"/>
          </p:cNvSpPr>
          <p:nvPr/>
        </p:nvSpPr>
        <p:spPr bwMode="auto">
          <a:xfrm>
            <a:off x="3659188" y="3492500"/>
            <a:ext cx="19923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Rede Corporativa</a:t>
            </a:r>
          </a:p>
        </p:txBody>
      </p:sp>
      <p:cxnSp>
        <p:nvCxnSpPr>
          <p:cNvPr id="27" name="Conector de seta reta 26"/>
          <p:cNvCxnSpPr/>
          <p:nvPr/>
        </p:nvCxnSpPr>
        <p:spPr>
          <a:xfrm>
            <a:off x="4356100" y="1557338"/>
            <a:ext cx="4318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 angulado 30"/>
          <p:cNvCxnSpPr>
            <a:stCxn id="17415" idx="2"/>
            <a:endCxn id="7" idx="3"/>
          </p:cNvCxnSpPr>
          <p:nvPr/>
        </p:nvCxnSpPr>
        <p:spPr>
          <a:xfrm rot="16200000" flipH="1">
            <a:off x="4047332" y="2712244"/>
            <a:ext cx="509587" cy="549275"/>
          </a:xfrm>
          <a:prstGeom prst="bentConnector3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37" name="Conector angulado 14336"/>
          <p:cNvCxnSpPr>
            <a:stCxn id="17420" idx="2"/>
            <a:endCxn id="7" idx="3"/>
          </p:cNvCxnSpPr>
          <p:nvPr/>
        </p:nvCxnSpPr>
        <p:spPr>
          <a:xfrm rot="5400000">
            <a:off x="4629944" y="2664619"/>
            <a:ext cx="523875" cy="630237"/>
          </a:xfrm>
          <a:prstGeom prst="bentConnector3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48" name="Texto explicativo retangular 14347"/>
          <p:cNvSpPr/>
          <p:nvPr/>
        </p:nvSpPr>
        <p:spPr>
          <a:xfrm>
            <a:off x="6102350" y="1173163"/>
            <a:ext cx="2933700" cy="1079500"/>
          </a:xfrm>
          <a:prstGeom prst="wedgeRectCallout">
            <a:avLst>
              <a:gd name="adj1" fmla="val -64952"/>
              <a:gd name="adj2" fmla="val -1926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 err="1"/>
              <a:t>Kairos</a:t>
            </a:r>
            <a:r>
              <a:rPr lang="pt-BR" dirty="0"/>
              <a:t> </a:t>
            </a:r>
            <a:r>
              <a:rPr lang="pt-BR" dirty="0" err="1"/>
              <a:t>Cockpit</a:t>
            </a:r>
            <a:endParaRPr lang="pt-BR" dirty="0"/>
          </a:p>
          <a:p>
            <a:pPr algn="ctr">
              <a:defRPr/>
            </a:pPr>
            <a:r>
              <a:rPr lang="pt-BR" dirty="0"/>
              <a:t>Gerencial Centralizado</a:t>
            </a:r>
          </a:p>
          <a:p>
            <a:pPr algn="ctr">
              <a:defRPr/>
            </a:pPr>
            <a:r>
              <a:rPr lang="pt-BR" sz="1200" dirty="0"/>
              <a:t>Consolida Informações de Todos os CDs</a:t>
            </a:r>
          </a:p>
        </p:txBody>
      </p:sp>
      <p:pic>
        <p:nvPicPr>
          <p:cNvPr id="17432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2525" y="4387850"/>
            <a:ext cx="1887538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" name="Texto explicativo retangular 52"/>
          <p:cNvSpPr/>
          <p:nvPr/>
        </p:nvSpPr>
        <p:spPr>
          <a:xfrm>
            <a:off x="6115050" y="2320925"/>
            <a:ext cx="1409700" cy="920750"/>
          </a:xfrm>
          <a:prstGeom prst="wedgeRectCallout">
            <a:avLst>
              <a:gd name="adj1" fmla="val -44288"/>
              <a:gd name="adj2" fmla="val -1673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 err="1"/>
              <a:t>Kairos</a:t>
            </a:r>
            <a:endParaRPr lang="pt-BR" sz="1600" dirty="0"/>
          </a:p>
          <a:p>
            <a:pPr algn="ctr">
              <a:defRPr/>
            </a:pPr>
            <a:r>
              <a:rPr lang="pt-BR" sz="1600" dirty="0"/>
              <a:t>Update Center</a:t>
            </a:r>
          </a:p>
          <a:p>
            <a:pPr algn="ctr">
              <a:defRPr/>
            </a:pPr>
            <a:endParaRPr lang="pt-BR" sz="1200" dirty="0"/>
          </a:p>
        </p:txBody>
      </p:sp>
      <p:sp>
        <p:nvSpPr>
          <p:cNvPr id="54" name="Texto explicativo retangular 53"/>
          <p:cNvSpPr/>
          <p:nvPr/>
        </p:nvSpPr>
        <p:spPr>
          <a:xfrm>
            <a:off x="7626350" y="2330450"/>
            <a:ext cx="1409700" cy="911225"/>
          </a:xfrm>
          <a:prstGeom prst="wedgeRectCallout">
            <a:avLst>
              <a:gd name="adj1" fmla="val -44288"/>
              <a:gd name="adj2" fmla="val -1673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 err="1"/>
              <a:t>Kairos</a:t>
            </a:r>
            <a:endParaRPr lang="pt-BR" sz="1600" dirty="0"/>
          </a:p>
          <a:p>
            <a:pPr algn="ctr">
              <a:defRPr/>
            </a:pPr>
            <a:r>
              <a:rPr lang="pt-BR" sz="1600" dirty="0" err="1"/>
              <a:t>Notification</a:t>
            </a:r>
            <a:r>
              <a:rPr lang="pt-BR" sz="1600" dirty="0"/>
              <a:t> Center</a:t>
            </a:r>
          </a:p>
          <a:p>
            <a:pPr algn="ctr">
              <a:defRPr/>
            </a:pPr>
            <a:endParaRPr lang="pt-BR" sz="1200" dirty="0"/>
          </a:p>
        </p:txBody>
      </p:sp>
      <p:sp>
        <p:nvSpPr>
          <p:cNvPr id="17435" name="CaixaDeTexto 5"/>
          <p:cNvSpPr txBox="1">
            <a:spLocks noChangeArrowheads="1"/>
          </p:cNvSpPr>
          <p:nvPr/>
        </p:nvSpPr>
        <p:spPr bwMode="auto">
          <a:xfrm>
            <a:off x="5892800" y="5876925"/>
            <a:ext cx="8397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Kairos</a:t>
            </a:r>
          </a:p>
        </p:txBody>
      </p:sp>
      <p:sp>
        <p:nvSpPr>
          <p:cNvPr id="17436" name="CaixaDeTexto 32"/>
          <p:cNvSpPr txBox="1">
            <a:spLocks noChangeArrowheads="1"/>
          </p:cNvSpPr>
          <p:nvPr/>
        </p:nvSpPr>
        <p:spPr bwMode="auto">
          <a:xfrm>
            <a:off x="5754688" y="6145213"/>
            <a:ext cx="11207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400"/>
              <a:t>Outros CDs</a:t>
            </a:r>
          </a:p>
        </p:txBody>
      </p:sp>
      <p:sp>
        <p:nvSpPr>
          <p:cNvPr id="57" name="Texto explicativo retangular 56"/>
          <p:cNvSpPr/>
          <p:nvPr/>
        </p:nvSpPr>
        <p:spPr>
          <a:xfrm>
            <a:off x="473075" y="3768725"/>
            <a:ext cx="1658938" cy="1252538"/>
          </a:xfrm>
          <a:prstGeom prst="wedgeRectCallout">
            <a:avLst>
              <a:gd name="adj1" fmla="val 67490"/>
              <a:gd name="adj2" fmla="val 3436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 err="1"/>
              <a:t>Kairos</a:t>
            </a:r>
            <a:r>
              <a:rPr lang="pt-BR" dirty="0"/>
              <a:t> </a:t>
            </a:r>
            <a:r>
              <a:rPr lang="pt-BR" dirty="0" err="1"/>
              <a:t>Cockpit</a:t>
            </a:r>
            <a:r>
              <a:rPr lang="pt-BR" dirty="0"/>
              <a:t> Gerencial</a:t>
            </a:r>
          </a:p>
          <a:p>
            <a:pPr algn="ctr">
              <a:defRPr/>
            </a:pPr>
            <a:r>
              <a:rPr lang="pt-BR" dirty="0"/>
              <a:t>Local</a:t>
            </a:r>
          </a:p>
          <a:p>
            <a:pPr algn="ctr">
              <a:defRPr/>
            </a:pPr>
            <a:r>
              <a:rPr lang="pt-BR" sz="1200" dirty="0"/>
              <a:t>Gestão dos processo do CD</a:t>
            </a:r>
          </a:p>
        </p:txBody>
      </p:sp>
      <p:sp>
        <p:nvSpPr>
          <p:cNvPr id="58" name="Texto explicativo retangular 57"/>
          <p:cNvSpPr/>
          <p:nvPr/>
        </p:nvSpPr>
        <p:spPr>
          <a:xfrm>
            <a:off x="446088" y="5084763"/>
            <a:ext cx="1679575" cy="769937"/>
          </a:xfrm>
          <a:prstGeom prst="wedgeRectCallout">
            <a:avLst>
              <a:gd name="adj1" fmla="val -44288"/>
              <a:gd name="adj2" fmla="val -1673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 err="1"/>
              <a:t>Kairos</a:t>
            </a:r>
            <a:r>
              <a:rPr lang="pt-BR" sz="1600" dirty="0"/>
              <a:t> Web </a:t>
            </a:r>
            <a:r>
              <a:rPr lang="pt-BR" sz="1600" dirty="0" err="1"/>
              <a:t>Application</a:t>
            </a:r>
            <a:endParaRPr lang="pt-BR" sz="1600" dirty="0"/>
          </a:p>
          <a:p>
            <a:pPr algn="ctr">
              <a:defRPr/>
            </a:pP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5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8436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8437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71517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 dirty="0" smtClean="0"/>
              <a:t>ARQUITETURA – SERVIDOR CENTRALIZADO </a:t>
            </a:r>
            <a:endParaRPr lang="pt-BR" b="1" dirty="0"/>
          </a:p>
        </p:txBody>
      </p:sp>
      <p:pic>
        <p:nvPicPr>
          <p:cNvPr id="18438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197225"/>
            <a:ext cx="1887538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8" name="Texto explicativo retangular 14347"/>
          <p:cNvSpPr/>
          <p:nvPr/>
        </p:nvSpPr>
        <p:spPr>
          <a:xfrm>
            <a:off x="2125663" y="2768600"/>
            <a:ext cx="2935287" cy="1079500"/>
          </a:xfrm>
          <a:prstGeom prst="wedgeRectCallout">
            <a:avLst>
              <a:gd name="adj1" fmla="val -63557"/>
              <a:gd name="adj2" fmla="val 3888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 err="1"/>
              <a:t>Kairos</a:t>
            </a:r>
            <a:r>
              <a:rPr lang="pt-BR" dirty="0"/>
              <a:t> </a:t>
            </a:r>
            <a:r>
              <a:rPr lang="pt-BR" dirty="0" err="1"/>
              <a:t>Cockpit</a:t>
            </a:r>
            <a:endParaRPr lang="pt-BR" dirty="0"/>
          </a:p>
          <a:p>
            <a:pPr algn="ctr">
              <a:defRPr/>
            </a:pPr>
            <a:r>
              <a:rPr lang="pt-BR" dirty="0"/>
              <a:t>Gerencial Centralizado</a:t>
            </a:r>
          </a:p>
          <a:p>
            <a:pPr algn="ctr">
              <a:defRPr/>
            </a:pPr>
            <a:r>
              <a:rPr lang="pt-BR" sz="1200" dirty="0"/>
              <a:t>Consolida Informações de Todos os CDs</a:t>
            </a:r>
          </a:p>
        </p:txBody>
      </p:sp>
      <p:sp>
        <p:nvSpPr>
          <p:cNvPr id="53" name="Texto explicativo retangular 52"/>
          <p:cNvSpPr/>
          <p:nvPr/>
        </p:nvSpPr>
        <p:spPr>
          <a:xfrm>
            <a:off x="2138363" y="3916363"/>
            <a:ext cx="2922587" cy="920750"/>
          </a:xfrm>
          <a:prstGeom prst="wedgeRectCallout">
            <a:avLst>
              <a:gd name="adj1" fmla="val -44288"/>
              <a:gd name="adj2" fmla="val -1673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 err="1"/>
              <a:t>Kairos</a:t>
            </a:r>
            <a:endParaRPr lang="pt-BR" sz="1600" dirty="0"/>
          </a:p>
          <a:p>
            <a:pPr algn="ctr">
              <a:defRPr/>
            </a:pPr>
            <a:r>
              <a:rPr lang="pt-BR" sz="1600" dirty="0"/>
              <a:t>Update Center</a:t>
            </a:r>
          </a:p>
          <a:p>
            <a:pPr algn="ctr">
              <a:defRPr/>
            </a:pPr>
            <a:endParaRPr lang="pt-BR" sz="1200" dirty="0"/>
          </a:p>
        </p:txBody>
      </p:sp>
      <p:sp>
        <p:nvSpPr>
          <p:cNvPr id="54" name="Texto explicativo retangular 53"/>
          <p:cNvSpPr/>
          <p:nvPr/>
        </p:nvSpPr>
        <p:spPr>
          <a:xfrm>
            <a:off x="2155825" y="4892675"/>
            <a:ext cx="2905125" cy="912813"/>
          </a:xfrm>
          <a:prstGeom prst="wedgeRectCallout">
            <a:avLst>
              <a:gd name="adj1" fmla="val -44288"/>
              <a:gd name="adj2" fmla="val -1673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 err="1"/>
              <a:t>Kairos</a:t>
            </a:r>
            <a:endParaRPr lang="pt-BR" sz="1600" dirty="0"/>
          </a:p>
          <a:p>
            <a:pPr algn="ctr">
              <a:defRPr/>
            </a:pPr>
            <a:r>
              <a:rPr lang="pt-BR" sz="1600" dirty="0" err="1"/>
              <a:t>Notification</a:t>
            </a:r>
            <a:r>
              <a:rPr lang="pt-BR" sz="1600" dirty="0"/>
              <a:t> Center</a:t>
            </a:r>
          </a:p>
          <a:p>
            <a:pPr algn="ctr">
              <a:defRPr/>
            </a:pPr>
            <a:endParaRPr lang="pt-BR" sz="1200" dirty="0"/>
          </a:p>
        </p:txBody>
      </p:sp>
      <p:sp>
        <p:nvSpPr>
          <p:cNvPr id="18442" name="CaixaDeTexto 5"/>
          <p:cNvSpPr txBox="1">
            <a:spLocks noChangeArrowheads="1"/>
          </p:cNvSpPr>
          <p:nvPr/>
        </p:nvSpPr>
        <p:spPr bwMode="auto">
          <a:xfrm>
            <a:off x="904875" y="4945063"/>
            <a:ext cx="838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Kairos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5060950" y="2768600"/>
            <a:ext cx="3719513" cy="10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pt-BR" sz="1200" dirty="0"/>
              <a:t>Relatórios Gerenciais (produtividade, produção,</a:t>
            </a:r>
          </a:p>
          <a:p>
            <a:pPr>
              <a:defRPr/>
            </a:pPr>
            <a:r>
              <a:rPr lang="pt-BR" sz="1200" dirty="0"/>
              <a:t>       evolução)</a:t>
            </a:r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Acompanhamento da Operação</a:t>
            </a:r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Visão de todos os CDs</a:t>
            </a:r>
          </a:p>
          <a:p>
            <a:pPr marL="285750" indent="-285750">
              <a:buFontTx/>
              <a:buChar char="-"/>
              <a:defRPr/>
            </a:pPr>
            <a:endParaRPr lang="pt-BR" sz="1200" dirty="0"/>
          </a:p>
        </p:txBody>
      </p:sp>
      <p:sp>
        <p:nvSpPr>
          <p:cNvPr id="18444" name="CaixaDeTexto 31"/>
          <p:cNvSpPr txBox="1">
            <a:spLocks noChangeArrowheads="1"/>
          </p:cNvSpPr>
          <p:nvPr/>
        </p:nvSpPr>
        <p:spPr bwMode="auto">
          <a:xfrm>
            <a:off x="5083175" y="3960813"/>
            <a:ext cx="286067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 sz="1200"/>
              <a:t>Central de atualização do Kairos</a:t>
            </a:r>
          </a:p>
          <a:p>
            <a:pPr eaLnBrk="1" hangingPunct="1">
              <a:buFontTx/>
              <a:buChar char="-"/>
            </a:pPr>
            <a:r>
              <a:rPr lang="pt-BR" sz="1200"/>
              <a:t>Gerador de pacotes de atualização</a:t>
            </a:r>
          </a:p>
          <a:p>
            <a:pPr eaLnBrk="1" hangingPunct="1">
              <a:buFontTx/>
              <a:buChar char="-"/>
            </a:pPr>
            <a:endParaRPr lang="pt-BR" sz="1200"/>
          </a:p>
          <a:p>
            <a:pPr eaLnBrk="1" hangingPunct="1">
              <a:buFontTx/>
              <a:buChar char="-"/>
            </a:pPr>
            <a:endParaRPr lang="pt-BR" sz="1200"/>
          </a:p>
        </p:txBody>
      </p:sp>
      <p:sp>
        <p:nvSpPr>
          <p:cNvPr id="18445" name="CaixaDeTexto 32"/>
          <p:cNvSpPr txBox="1">
            <a:spLocks noChangeArrowheads="1"/>
          </p:cNvSpPr>
          <p:nvPr/>
        </p:nvSpPr>
        <p:spPr bwMode="auto">
          <a:xfrm>
            <a:off x="5167313" y="4945063"/>
            <a:ext cx="3646487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 sz="1200"/>
              <a:t>Central de observação de status de servidores</a:t>
            </a:r>
          </a:p>
          <a:p>
            <a:pPr eaLnBrk="1" hangingPunct="1">
              <a:buFontTx/>
              <a:buChar char="-"/>
            </a:pPr>
            <a:r>
              <a:rPr lang="pt-BR" sz="1200"/>
              <a:t>e serviços da solução como medida preventiva</a:t>
            </a:r>
          </a:p>
          <a:p>
            <a:pPr eaLnBrk="1" hangingPunct="1">
              <a:buFontTx/>
              <a:buChar char="-"/>
            </a:pPr>
            <a:endParaRPr lang="pt-BR" sz="1200"/>
          </a:p>
          <a:p>
            <a:pPr eaLnBrk="1" hangingPunct="1">
              <a:buFontTx/>
              <a:buChar char="-"/>
            </a:pPr>
            <a:endParaRPr lang="pt-BR" sz="1200"/>
          </a:p>
        </p:txBody>
      </p:sp>
      <p:sp>
        <p:nvSpPr>
          <p:cNvPr id="18446" name="CaixaDeTexto 5"/>
          <p:cNvSpPr txBox="1">
            <a:spLocks noChangeArrowheads="1"/>
          </p:cNvSpPr>
          <p:nvPr/>
        </p:nvSpPr>
        <p:spPr bwMode="auto">
          <a:xfrm>
            <a:off x="584200" y="5275263"/>
            <a:ext cx="14795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Centralizado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9460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9461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43783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 dirty="0" smtClean="0"/>
              <a:t>ARQUITETURA – SERVIDOR CD</a:t>
            </a:r>
            <a:endParaRPr lang="pt-BR" b="1" dirty="0"/>
          </a:p>
        </p:txBody>
      </p:sp>
      <p:pic>
        <p:nvPicPr>
          <p:cNvPr id="19462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197225"/>
            <a:ext cx="1887538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8" name="Texto explicativo retangular 14347"/>
          <p:cNvSpPr/>
          <p:nvPr/>
        </p:nvSpPr>
        <p:spPr>
          <a:xfrm>
            <a:off x="2125663" y="2768600"/>
            <a:ext cx="2935287" cy="1079500"/>
          </a:xfrm>
          <a:prstGeom prst="wedgeRectCallout">
            <a:avLst>
              <a:gd name="adj1" fmla="val -63557"/>
              <a:gd name="adj2" fmla="val 38885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dirty="0" err="1"/>
              <a:t>Kairos</a:t>
            </a:r>
            <a:r>
              <a:rPr lang="pt-BR" dirty="0"/>
              <a:t> </a:t>
            </a:r>
            <a:r>
              <a:rPr lang="pt-BR" dirty="0" err="1"/>
              <a:t>Cockpit</a:t>
            </a:r>
            <a:endParaRPr lang="pt-BR" dirty="0"/>
          </a:p>
          <a:p>
            <a:pPr algn="ctr">
              <a:defRPr/>
            </a:pPr>
            <a:r>
              <a:rPr lang="pt-BR" dirty="0"/>
              <a:t>Local</a:t>
            </a:r>
          </a:p>
        </p:txBody>
      </p:sp>
      <p:sp>
        <p:nvSpPr>
          <p:cNvPr id="53" name="Texto explicativo retangular 52"/>
          <p:cNvSpPr/>
          <p:nvPr/>
        </p:nvSpPr>
        <p:spPr>
          <a:xfrm>
            <a:off x="2138363" y="3916363"/>
            <a:ext cx="2922587" cy="920750"/>
          </a:xfrm>
          <a:prstGeom prst="wedgeRectCallout">
            <a:avLst>
              <a:gd name="adj1" fmla="val -44288"/>
              <a:gd name="adj2" fmla="val -16733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 err="1"/>
              <a:t>Kairos</a:t>
            </a:r>
            <a:endParaRPr lang="pt-BR" sz="1600" dirty="0"/>
          </a:p>
          <a:p>
            <a:pPr algn="ctr">
              <a:defRPr/>
            </a:pPr>
            <a:r>
              <a:rPr lang="pt-BR" sz="1600" dirty="0"/>
              <a:t>Web </a:t>
            </a:r>
            <a:r>
              <a:rPr lang="pt-BR" sz="1600" dirty="0" err="1"/>
              <a:t>Application</a:t>
            </a:r>
            <a:endParaRPr lang="pt-BR" sz="1600" dirty="0"/>
          </a:p>
          <a:p>
            <a:pPr algn="ctr">
              <a:defRPr/>
            </a:pPr>
            <a:endParaRPr lang="pt-BR" sz="1200" dirty="0"/>
          </a:p>
        </p:txBody>
      </p:sp>
      <p:sp>
        <p:nvSpPr>
          <p:cNvPr id="19465" name="CaixaDeTexto 5"/>
          <p:cNvSpPr txBox="1">
            <a:spLocks noChangeArrowheads="1"/>
          </p:cNvSpPr>
          <p:nvPr/>
        </p:nvSpPr>
        <p:spPr bwMode="auto">
          <a:xfrm>
            <a:off x="904875" y="4945063"/>
            <a:ext cx="838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Kairos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5060950" y="2768600"/>
            <a:ext cx="3719513" cy="10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pt-BR" sz="1200" dirty="0"/>
              <a:t>Relatórios Gerenciais (produtividade, produção,</a:t>
            </a:r>
          </a:p>
          <a:p>
            <a:pPr>
              <a:defRPr/>
            </a:pPr>
            <a:r>
              <a:rPr lang="pt-BR" sz="1200" dirty="0"/>
              <a:t>       evolução)</a:t>
            </a:r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Acompanhamento da Operação</a:t>
            </a:r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Visão do CD</a:t>
            </a:r>
          </a:p>
          <a:p>
            <a:pPr marL="285750" indent="-285750">
              <a:buFontTx/>
              <a:buChar char="-"/>
              <a:defRPr/>
            </a:pPr>
            <a:endParaRPr lang="pt-BR" sz="1200" dirty="0"/>
          </a:p>
        </p:txBody>
      </p:sp>
      <p:sp>
        <p:nvSpPr>
          <p:cNvPr id="19467" name="CaixaDeTexto 31"/>
          <p:cNvSpPr txBox="1">
            <a:spLocks noChangeArrowheads="1"/>
          </p:cNvSpPr>
          <p:nvPr/>
        </p:nvSpPr>
        <p:spPr bwMode="auto">
          <a:xfrm>
            <a:off x="5083175" y="3960813"/>
            <a:ext cx="33893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 sz="1200"/>
              <a:t>Gerenciador dos processos automatizados</a:t>
            </a:r>
          </a:p>
          <a:p>
            <a:pPr eaLnBrk="1" hangingPunct="1">
              <a:buFontTx/>
              <a:buChar char="-"/>
            </a:pPr>
            <a:endParaRPr lang="pt-BR" sz="1200"/>
          </a:p>
        </p:txBody>
      </p:sp>
      <p:sp>
        <p:nvSpPr>
          <p:cNvPr id="19468" name="CaixaDeTexto 5"/>
          <p:cNvSpPr txBox="1">
            <a:spLocks noChangeArrowheads="1"/>
          </p:cNvSpPr>
          <p:nvPr/>
        </p:nvSpPr>
        <p:spPr bwMode="auto">
          <a:xfrm>
            <a:off x="1042988" y="5229200"/>
            <a:ext cx="5191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CD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20484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20485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18970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PLATAFORMA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309129"/>
            <a:ext cx="6048672" cy="48616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OBJETIVOS</a:t>
            </a:r>
          </a:p>
        </p:txBody>
      </p:sp>
      <p:sp>
        <p:nvSpPr>
          <p:cNvPr id="3076" name="CaixaDeTexto 1"/>
          <p:cNvSpPr txBox="1">
            <a:spLocks noChangeArrowheads="1"/>
          </p:cNvSpPr>
          <p:nvPr/>
        </p:nvSpPr>
        <p:spPr bwMode="auto">
          <a:xfrm>
            <a:off x="250825" y="1484313"/>
            <a:ext cx="5431743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 dirty="0"/>
              <a:t>SUBSTITUIÇÃO DO MIDDLEWARE SEAL LINK</a:t>
            </a:r>
          </a:p>
          <a:p>
            <a:pPr eaLnBrk="1" hangingPunct="1">
              <a:buFontTx/>
              <a:buChar char="-"/>
            </a:pPr>
            <a:endParaRPr lang="pt-BR" dirty="0"/>
          </a:p>
          <a:p>
            <a:pPr eaLnBrk="1" hangingPunct="1">
              <a:buFontTx/>
              <a:buChar char="-"/>
            </a:pPr>
            <a:r>
              <a:rPr lang="pt-BR" dirty="0"/>
              <a:t>IMPLANTAÇÃO DO SISTEMA </a:t>
            </a:r>
            <a:r>
              <a:rPr lang="pt-BR" dirty="0" smtClean="0"/>
              <a:t>KAIROS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20484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20485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398336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 dirty="0" smtClean="0"/>
              <a:t>PLANO DE IMPLANTAÇÃO</a:t>
            </a:r>
            <a:endParaRPr lang="pt-BR" b="1" dirty="0"/>
          </a:p>
        </p:txBody>
      </p:sp>
      <p:sp>
        <p:nvSpPr>
          <p:cNvPr id="3" name="CaixaDeTexto 2"/>
          <p:cNvSpPr txBox="1"/>
          <p:nvPr/>
        </p:nvSpPr>
        <p:spPr>
          <a:xfrm>
            <a:off x="107504" y="2339588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INICIAÇÃO</a:t>
            </a:r>
            <a:endParaRPr lang="pt-BR" b="1" dirty="0"/>
          </a:p>
        </p:txBody>
      </p:sp>
      <p:sp>
        <p:nvSpPr>
          <p:cNvPr id="9" name="CaixaDeTexto 8"/>
          <p:cNvSpPr txBox="1"/>
          <p:nvPr/>
        </p:nvSpPr>
        <p:spPr>
          <a:xfrm>
            <a:off x="2300987" y="2346251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ELABORAÇÃO</a:t>
            </a:r>
            <a:endParaRPr lang="pt-BR" b="1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5194131" y="2339588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CONSTRUÇÃO</a:t>
            </a:r>
            <a:endParaRPr lang="pt-BR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7298252" y="233958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TRANSIÇÃO</a:t>
            </a:r>
            <a:endParaRPr lang="pt-BR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35496" y="2745590"/>
            <a:ext cx="17331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pt-BR" sz="1050" dirty="0" smtClean="0"/>
              <a:t>PROPOSTA TÉCNICA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CRONOGRAMA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KICKOFF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ACEITE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1835696" y="2764617"/>
            <a:ext cx="298992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pt-BR" sz="1050" dirty="0" smtClean="0"/>
              <a:t>SOFTWARE</a:t>
            </a:r>
          </a:p>
          <a:p>
            <a:pPr marL="628650" lvl="1" indent="-171450">
              <a:buFontTx/>
              <a:buChar char="-"/>
            </a:pPr>
            <a:r>
              <a:rPr lang="pt-BR" sz="1050" dirty="0" smtClean="0"/>
              <a:t>LEVANTAMENTO FUNCIONAL</a:t>
            </a:r>
          </a:p>
          <a:p>
            <a:pPr marL="628650" lvl="1" indent="-171450">
              <a:buFontTx/>
              <a:buChar char="-"/>
            </a:pPr>
            <a:r>
              <a:rPr lang="pt-BR" sz="1050" dirty="0" smtClean="0"/>
              <a:t>ESPECIFICAÇÃO FUNCIONAL</a:t>
            </a:r>
          </a:p>
          <a:p>
            <a:pPr marL="628650" lvl="1" indent="-171450">
              <a:buFontTx/>
              <a:buChar char="-"/>
            </a:pPr>
            <a:r>
              <a:rPr lang="pt-BR" sz="1050" dirty="0" smtClean="0"/>
              <a:t>MODELAGEM DE DADOS</a:t>
            </a:r>
          </a:p>
          <a:p>
            <a:pPr marL="628650" lvl="1" indent="-171450">
              <a:buFontTx/>
              <a:buChar char="-"/>
            </a:pPr>
            <a:r>
              <a:rPr lang="pt-BR" sz="1050" dirty="0" smtClean="0"/>
              <a:t>ACEITE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ENGENHARIA</a:t>
            </a:r>
          </a:p>
          <a:p>
            <a:pPr marL="628650" lvl="1" indent="-171450">
              <a:buFontTx/>
              <a:buChar char="-"/>
            </a:pPr>
            <a:r>
              <a:rPr lang="pt-BR" sz="1050" dirty="0" smtClean="0"/>
              <a:t>AVALIAÇÃO DE INFRAESTURURA</a:t>
            </a:r>
          </a:p>
          <a:p>
            <a:pPr marL="628650" lvl="1" indent="-171450">
              <a:buFontTx/>
              <a:buChar char="-"/>
            </a:pPr>
            <a:r>
              <a:rPr lang="pt-BR" sz="1050" dirty="0" smtClean="0"/>
              <a:t>SITE SURVEY</a:t>
            </a:r>
          </a:p>
          <a:p>
            <a:pPr marL="628650" lvl="1" indent="-171450">
              <a:buFontTx/>
              <a:buChar char="-"/>
            </a:pPr>
            <a:r>
              <a:rPr lang="pt-BR" sz="1050" dirty="0" smtClean="0"/>
              <a:t>RELATÓRIO SITE SURVEY</a:t>
            </a:r>
          </a:p>
          <a:p>
            <a:pPr marL="628650" lvl="1" indent="-171450">
              <a:buFontTx/>
              <a:buChar char="-"/>
            </a:pPr>
            <a:endParaRPr lang="pt-BR" sz="1050" dirty="0" smtClean="0"/>
          </a:p>
        </p:txBody>
      </p:sp>
      <p:sp>
        <p:nvSpPr>
          <p:cNvPr id="14" name="CaixaDeTexto 13"/>
          <p:cNvSpPr txBox="1"/>
          <p:nvPr/>
        </p:nvSpPr>
        <p:spPr>
          <a:xfrm>
            <a:off x="4932040" y="2766657"/>
            <a:ext cx="2347117" cy="90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pt-BR" sz="1050" dirty="0" smtClean="0"/>
              <a:t>SPRINT 1 – RECEBIMENTO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SPRINT 2 – ARMAZENAMENTO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SPRINT 3 – SEPARAÇÃO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SPRINT 4 – MOVIMENTAÇÃO</a:t>
            </a:r>
          </a:p>
          <a:p>
            <a:pPr marL="171450" indent="-171450">
              <a:buFontTx/>
              <a:buChar char="-"/>
            </a:pPr>
            <a:endParaRPr lang="pt-BR" sz="1050" dirty="0" smtClean="0"/>
          </a:p>
        </p:txBody>
      </p:sp>
      <p:sp>
        <p:nvSpPr>
          <p:cNvPr id="15" name="CaixaDeTexto 14"/>
          <p:cNvSpPr txBox="1"/>
          <p:nvPr/>
        </p:nvSpPr>
        <p:spPr>
          <a:xfrm>
            <a:off x="7298252" y="2799219"/>
            <a:ext cx="1426994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pt-BR" sz="1050" dirty="0" smtClean="0"/>
              <a:t>AMBIENTAÇÃO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PUBLICAÇÃO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TREINAMENTOS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GO LIVE</a:t>
            </a:r>
          </a:p>
          <a:p>
            <a:pPr marL="171450" indent="-171450">
              <a:buFontTx/>
              <a:buChar char="-"/>
            </a:pPr>
            <a:r>
              <a:rPr lang="pt-BR" sz="1050" dirty="0" smtClean="0"/>
              <a:t>OIA</a:t>
            </a:r>
          </a:p>
          <a:p>
            <a:pPr marL="171450" indent="-171450">
              <a:buFontTx/>
              <a:buChar char="-"/>
            </a:pPr>
            <a:endParaRPr lang="pt-BR" sz="1050" dirty="0" smtClean="0"/>
          </a:p>
        </p:txBody>
      </p:sp>
      <p:cxnSp>
        <p:nvCxnSpPr>
          <p:cNvPr id="6" name="Conector reto 5"/>
          <p:cNvCxnSpPr/>
          <p:nvPr/>
        </p:nvCxnSpPr>
        <p:spPr>
          <a:xfrm>
            <a:off x="1835696" y="2346251"/>
            <a:ext cx="0" cy="21265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/>
          <p:cNvCxnSpPr/>
          <p:nvPr/>
        </p:nvCxnSpPr>
        <p:spPr>
          <a:xfrm>
            <a:off x="4860032" y="2348880"/>
            <a:ext cx="16768" cy="21238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/>
          <p:cNvCxnSpPr/>
          <p:nvPr/>
        </p:nvCxnSpPr>
        <p:spPr>
          <a:xfrm>
            <a:off x="7264329" y="2348880"/>
            <a:ext cx="0" cy="212389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/>
          <p:cNvSpPr txBox="1"/>
          <p:nvPr/>
        </p:nvSpPr>
        <p:spPr>
          <a:xfrm>
            <a:off x="117651" y="4905375"/>
            <a:ext cx="1326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14/11/2012</a:t>
            </a:r>
            <a:endParaRPr lang="pt-BR" b="1" dirty="0"/>
          </a:p>
        </p:txBody>
      </p:sp>
      <p:sp>
        <p:nvSpPr>
          <p:cNvPr id="27" name="CaixaDeTexto 26"/>
          <p:cNvSpPr txBox="1"/>
          <p:nvPr/>
        </p:nvSpPr>
        <p:spPr>
          <a:xfrm>
            <a:off x="2667621" y="494161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12/12/2012</a:t>
            </a:r>
            <a:endParaRPr lang="pt-BR" b="1" dirty="0"/>
          </a:p>
        </p:txBody>
      </p:sp>
      <p:sp>
        <p:nvSpPr>
          <p:cNvPr id="28" name="CaixaDeTexto 27"/>
          <p:cNvSpPr txBox="1"/>
          <p:nvPr/>
        </p:nvSpPr>
        <p:spPr>
          <a:xfrm>
            <a:off x="6278261" y="4653136"/>
            <a:ext cx="20399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/>
              <a:t>SP1 - 05/02/2013</a:t>
            </a:r>
          </a:p>
          <a:p>
            <a:r>
              <a:rPr lang="pt-BR" b="1" dirty="0" smtClean="0"/>
              <a:t>SP2 - 05/02/2013</a:t>
            </a:r>
          </a:p>
          <a:p>
            <a:r>
              <a:rPr lang="pt-BR" b="1" dirty="0" smtClean="0"/>
              <a:t>SP3 - 09/04/2013</a:t>
            </a:r>
          </a:p>
          <a:p>
            <a:r>
              <a:rPr lang="pt-BR" b="1" dirty="0" smtClean="0"/>
              <a:t>SP4 - 19/03/2013</a:t>
            </a:r>
            <a:endParaRPr lang="pt-BR" b="1" dirty="0"/>
          </a:p>
        </p:txBody>
      </p:sp>
      <p:sp>
        <p:nvSpPr>
          <p:cNvPr id="29" name="CaixaDeTexto 28"/>
          <p:cNvSpPr txBox="1"/>
          <p:nvPr/>
        </p:nvSpPr>
        <p:spPr>
          <a:xfrm>
            <a:off x="179512" y="4653136"/>
            <a:ext cx="1184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solidFill>
                  <a:srgbClr val="FF0000"/>
                </a:solidFill>
              </a:rPr>
              <a:t>ENTREGA</a:t>
            </a:r>
            <a:endParaRPr lang="pt-BR" sz="1600" b="1" dirty="0">
              <a:solidFill>
                <a:srgbClr val="FF0000"/>
              </a:solidFill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4932040" y="4668668"/>
            <a:ext cx="1321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solidFill>
                  <a:srgbClr val="FF0000"/>
                </a:solidFill>
              </a:rPr>
              <a:t>ENTREGAS</a:t>
            </a:r>
            <a:endParaRPr lang="pt-BR" sz="1600" b="1" dirty="0">
              <a:solidFill>
                <a:srgbClr val="FF0000"/>
              </a:solidFill>
            </a:endParaRPr>
          </a:p>
        </p:txBody>
      </p:sp>
      <p:sp>
        <p:nvSpPr>
          <p:cNvPr id="31" name="CaixaDeTexto 30"/>
          <p:cNvSpPr txBox="1"/>
          <p:nvPr/>
        </p:nvSpPr>
        <p:spPr>
          <a:xfrm>
            <a:off x="2793696" y="4668668"/>
            <a:ext cx="1184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b="1" dirty="0" smtClean="0">
                <a:solidFill>
                  <a:srgbClr val="FF0000"/>
                </a:solidFill>
              </a:rPr>
              <a:t>ENTREGA</a:t>
            </a:r>
            <a:endParaRPr lang="pt-BR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00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TextBox 5"/>
          <p:cNvSpPr txBox="1">
            <a:spLocks noChangeArrowheads="1"/>
          </p:cNvSpPr>
          <p:nvPr/>
        </p:nvSpPr>
        <p:spPr bwMode="auto">
          <a:xfrm>
            <a:off x="211832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 dirty="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20484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dirty="0"/>
              <a:t>PROPOSTA SUGERIDA</a:t>
            </a:r>
          </a:p>
        </p:txBody>
      </p:sp>
      <p:sp>
        <p:nvSpPr>
          <p:cNvPr id="20485" name="CaixaDeTexto 1"/>
          <p:cNvSpPr txBox="1">
            <a:spLocks noChangeArrowheads="1"/>
          </p:cNvSpPr>
          <p:nvPr/>
        </p:nvSpPr>
        <p:spPr bwMode="auto">
          <a:xfrm>
            <a:off x="259664" y="1763713"/>
            <a:ext cx="30472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 dirty="0" smtClean="0"/>
              <a:t>LICENCIAMENTO ATUAL</a:t>
            </a:r>
            <a:endParaRPr lang="pt-BR" b="1" dirty="0"/>
          </a:p>
        </p:txBody>
      </p:sp>
      <p:sp>
        <p:nvSpPr>
          <p:cNvPr id="4" name="CaixaDeTexto 3"/>
          <p:cNvSpPr txBox="1"/>
          <p:nvPr/>
        </p:nvSpPr>
        <p:spPr>
          <a:xfrm>
            <a:off x="251520" y="2060848"/>
            <a:ext cx="87129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3</a:t>
            </a:r>
            <a:r>
              <a:rPr lang="pt-BR" dirty="0" smtClean="0"/>
              <a:t> </a:t>
            </a:r>
            <a:r>
              <a:rPr lang="pt-BR" dirty="0" smtClean="0"/>
              <a:t>LICENÇAS KAIROS STANDARD (CUSTOMIZED)</a:t>
            </a:r>
            <a:endParaRPr lang="pt-BR" dirty="0"/>
          </a:p>
        </p:txBody>
      </p:sp>
      <p:sp>
        <p:nvSpPr>
          <p:cNvPr id="9" name="CaixaDeTexto 1"/>
          <p:cNvSpPr txBox="1">
            <a:spLocks noChangeArrowheads="1"/>
          </p:cNvSpPr>
          <p:nvPr/>
        </p:nvSpPr>
        <p:spPr bwMode="auto">
          <a:xfrm>
            <a:off x="251520" y="2746565"/>
            <a:ext cx="34793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 dirty="0" smtClean="0"/>
              <a:t>LICENCIAMENTO FUTURO</a:t>
            </a:r>
            <a:endParaRPr lang="pt-BR" b="1" dirty="0"/>
          </a:p>
        </p:txBody>
      </p:sp>
      <p:sp>
        <p:nvSpPr>
          <p:cNvPr id="10" name="CaixaDeTexto 9"/>
          <p:cNvSpPr txBox="1"/>
          <p:nvPr/>
        </p:nvSpPr>
        <p:spPr>
          <a:xfrm>
            <a:off x="251520" y="3109024"/>
            <a:ext cx="871296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1 KAIROS AUTO-ID </a:t>
            </a:r>
            <a:r>
              <a:rPr lang="pt-BR" dirty="0" smtClean="0"/>
              <a:t>ENTERPRISE (R</a:t>
            </a:r>
            <a:r>
              <a:rPr lang="pt-BR" dirty="0" smtClean="0"/>
              <a:t>$ </a:t>
            </a:r>
            <a:r>
              <a:rPr lang="pt-BR" dirty="0" smtClean="0"/>
              <a:t>60.000,00)</a:t>
            </a:r>
            <a:endParaRPr lang="pt-BR" dirty="0" smtClean="0"/>
          </a:p>
          <a:p>
            <a:r>
              <a:rPr lang="pt-BR" dirty="0" smtClean="0"/>
              <a:t>1 KAIROS AUTO-ID SITE </a:t>
            </a:r>
            <a:r>
              <a:rPr lang="pt-BR" dirty="0" smtClean="0"/>
              <a:t>LICENCE (CD-300) </a:t>
            </a:r>
            <a:r>
              <a:rPr lang="pt-BR" dirty="0" smtClean="0"/>
              <a:t>(R$ </a:t>
            </a:r>
            <a:r>
              <a:rPr lang="pt-BR" dirty="0" smtClean="0"/>
              <a:t>30.000,00) </a:t>
            </a:r>
            <a:endParaRPr lang="pt-BR" dirty="0" smtClean="0"/>
          </a:p>
          <a:p>
            <a:endParaRPr lang="pt-BR" dirty="0"/>
          </a:p>
          <a:p>
            <a:r>
              <a:rPr lang="pt-BR" sz="1400" b="1" i="1" dirty="0" smtClean="0"/>
              <a:t>CUSTOMIZAÇÃO</a:t>
            </a:r>
            <a:endParaRPr lang="pt-BR" sz="1400" b="1" i="1" dirty="0" smtClean="0"/>
          </a:p>
          <a:p>
            <a:r>
              <a:rPr lang="pt-BR" dirty="0" smtClean="0"/>
              <a:t>R$ </a:t>
            </a:r>
            <a:r>
              <a:rPr lang="pt-BR" dirty="0" smtClean="0"/>
              <a:t>43.560,00</a:t>
            </a:r>
            <a:endParaRPr lang="pt-BR" dirty="0" smtClean="0"/>
          </a:p>
          <a:p>
            <a:endParaRPr lang="pt-BR" dirty="0"/>
          </a:p>
          <a:p>
            <a:r>
              <a:rPr lang="pt-BR" sz="1400" b="1" i="1" dirty="0" smtClean="0"/>
              <a:t>SERVICOS</a:t>
            </a:r>
            <a:endParaRPr lang="pt-BR" sz="1400" b="1" i="1" dirty="0" smtClean="0"/>
          </a:p>
          <a:p>
            <a:r>
              <a:rPr lang="pt-BR" dirty="0" smtClean="0"/>
              <a:t>R$ </a:t>
            </a:r>
            <a:r>
              <a:rPr lang="pt-BR" dirty="0" smtClean="0"/>
              <a:t>42.000,00</a:t>
            </a:r>
          </a:p>
          <a:p>
            <a:endParaRPr lang="pt-BR" dirty="0"/>
          </a:p>
          <a:p>
            <a:r>
              <a:rPr lang="pt-BR" sz="1400" b="1" i="1" dirty="0" smtClean="0"/>
              <a:t>GERENCIA</a:t>
            </a:r>
          </a:p>
          <a:p>
            <a:r>
              <a:rPr lang="pt-BR" dirty="0" smtClean="0"/>
              <a:t>R$ 51.360,00</a:t>
            </a:r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7302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TextBox 5"/>
          <p:cNvSpPr txBox="1">
            <a:spLocks noChangeArrowheads="1"/>
          </p:cNvSpPr>
          <p:nvPr/>
        </p:nvSpPr>
        <p:spPr bwMode="auto">
          <a:xfrm>
            <a:off x="211832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 dirty="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20484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dirty="0"/>
              <a:t>PROPOSTA SUGERIDA</a:t>
            </a:r>
          </a:p>
        </p:txBody>
      </p:sp>
      <p:sp>
        <p:nvSpPr>
          <p:cNvPr id="20485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30472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 dirty="0" smtClean="0"/>
              <a:t>INVESTIMENTO TOTAL</a:t>
            </a:r>
            <a:endParaRPr lang="pt-BR" b="1" dirty="0"/>
          </a:p>
        </p:txBody>
      </p:sp>
      <p:sp>
        <p:nvSpPr>
          <p:cNvPr id="11" name="CaixaDeTexto 1"/>
          <p:cNvSpPr txBox="1">
            <a:spLocks noChangeArrowheads="1"/>
          </p:cNvSpPr>
          <p:nvPr/>
        </p:nvSpPr>
        <p:spPr bwMode="auto">
          <a:xfrm>
            <a:off x="228600" y="2133045"/>
            <a:ext cx="30472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2000" b="1" dirty="0" smtClean="0"/>
              <a:t>R$ 227.000.00</a:t>
            </a:r>
            <a:endParaRPr lang="pt-BR" sz="2000" b="1" dirty="0"/>
          </a:p>
        </p:txBody>
      </p:sp>
    </p:spTree>
    <p:extLst>
      <p:ext uri="{BB962C8B-B14F-4D97-AF65-F5344CB8AC3E}">
        <p14:creationId xmlns:p14="http://schemas.microsoft.com/office/powerpoint/2010/main" val="397909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Imagem 3" descr="AF_Seal_PPT_fina_Manu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CaixaDeTexto 3"/>
          <p:cNvSpPr txBox="1">
            <a:spLocks noChangeArrowheads="1"/>
          </p:cNvSpPr>
          <p:nvPr/>
        </p:nvSpPr>
        <p:spPr bwMode="auto">
          <a:xfrm>
            <a:off x="5114925" y="5851525"/>
            <a:ext cx="4051300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100">
                <a:solidFill>
                  <a:schemeClr val="bg1"/>
                </a:solidFill>
                <a:latin typeface="Tahoma" pitchFamily="34" charset="0"/>
                <a:cs typeface="Tahoma" pitchFamily="34" charset="0"/>
              </a:rPr>
              <a:t>RUA APINAJÉS, 1.100 – 12º ANDAR – PERDIZES</a:t>
            </a:r>
          </a:p>
          <a:p>
            <a:pPr eaLnBrk="1" hangingPunct="1"/>
            <a:r>
              <a:rPr lang="pt-BR" sz="1100">
                <a:solidFill>
                  <a:schemeClr val="bg1"/>
                </a:solidFill>
                <a:latin typeface="Tahoma" pitchFamily="34" charset="0"/>
                <a:cs typeface="Tahoma" pitchFamily="34" charset="0"/>
              </a:rPr>
              <a:t>SÃO PAULO, SP – CEP: 05017-000 – </a:t>
            </a:r>
            <a:r>
              <a:rPr lang="pt-BR" sz="1200" b="1">
                <a:solidFill>
                  <a:schemeClr val="bg1"/>
                </a:solidFill>
                <a:latin typeface="Tahoma" pitchFamily="34" charset="0"/>
                <a:cs typeface="Tahoma" pitchFamily="34" charset="0"/>
              </a:rPr>
              <a:t>TEL (11) 2134-3800</a:t>
            </a:r>
            <a:endParaRPr lang="pt-BR" sz="1100" b="1">
              <a:solidFill>
                <a:schemeClr val="bg1"/>
              </a:solidFill>
              <a:latin typeface="Tahoma" pitchFamily="34" charset="0"/>
              <a:cs typeface="Tahoma" pitchFamily="34" charset="0"/>
            </a:endParaRPr>
          </a:p>
          <a:p>
            <a:pPr eaLnBrk="1" hangingPunct="1"/>
            <a:r>
              <a:rPr lang="pt-BR" sz="1100">
                <a:solidFill>
                  <a:schemeClr val="bg1"/>
                </a:solidFill>
                <a:latin typeface="Tahoma" pitchFamily="34" charset="0"/>
                <a:cs typeface="Tahoma" pitchFamily="34" charset="0"/>
              </a:rPr>
              <a:t>E-MAIL: SEAL@SEAL.COM.BR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SEAL LINK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250825" y="1484313"/>
            <a:ext cx="8709025" cy="258603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just">
              <a:defRPr/>
            </a:pPr>
            <a:r>
              <a:rPr lang="pt-BR" dirty="0"/>
              <a:t>IMPLANTADO EM MEADOS DE ANO </a:t>
            </a:r>
            <a:r>
              <a:rPr lang="pt-BR" dirty="0" smtClean="0"/>
              <a:t>2000 </a:t>
            </a:r>
            <a:r>
              <a:rPr lang="pt-BR" dirty="0"/>
              <a:t>COM A PROPOSTA DE SER UM </a:t>
            </a:r>
          </a:p>
          <a:p>
            <a:pPr algn="just">
              <a:defRPr/>
            </a:pPr>
            <a:r>
              <a:rPr lang="pt-BR" dirty="0"/>
              <a:t>MIDDLEWARE INTERFACEANDO COM O SISTEMA GEMCO, AUTOMATIZANDO</a:t>
            </a:r>
          </a:p>
          <a:p>
            <a:pPr algn="just">
              <a:defRPr/>
            </a:pPr>
            <a:r>
              <a:rPr lang="pt-BR" dirty="0"/>
              <a:t>OS PROCESSOS DE: </a:t>
            </a:r>
          </a:p>
          <a:p>
            <a:pPr algn="just">
              <a:defRPr/>
            </a:pPr>
            <a:endParaRPr lang="pt-BR" dirty="0"/>
          </a:p>
          <a:p>
            <a:pPr marL="285750" indent="-285750" algn="just">
              <a:buFontTx/>
              <a:buChar char="-"/>
              <a:defRPr/>
            </a:pPr>
            <a:r>
              <a:rPr lang="pt-BR" dirty="0"/>
              <a:t>CONFERÊNCIA DE RECEBIMENTO</a:t>
            </a:r>
          </a:p>
          <a:p>
            <a:pPr marL="285750" indent="-285750" algn="just">
              <a:buFontTx/>
              <a:buChar char="-"/>
              <a:defRPr/>
            </a:pPr>
            <a:r>
              <a:rPr lang="pt-BR" dirty="0"/>
              <a:t>SEPARAÇÃO</a:t>
            </a:r>
          </a:p>
          <a:p>
            <a:pPr marL="285750" indent="-285750" algn="just">
              <a:buFontTx/>
              <a:buChar char="-"/>
              <a:defRPr/>
            </a:pPr>
            <a:r>
              <a:rPr lang="pt-BR" dirty="0"/>
              <a:t>CONFERÊNCIA DE EXPEDIÇÃO</a:t>
            </a:r>
          </a:p>
          <a:p>
            <a:pPr marL="285750" indent="-285750" algn="just">
              <a:buFontTx/>
              <a:buChar char="-"/>
              <a:defRPr/>
            </a:pPr>
            <a:r>
              <a:rPr lang="pt-BR" dirty="0"/>
              <a:t>MOVIMENTAÇÃO DE KANBAN</a:t>
            </a:r>
          </a:p>
          <a:p>
            <a:pPr algn="just">
              <a:defRPr/>
            </a:pP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SEAL LINK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14313" y="1743075"/>
            <a:ext cx="3363912" cy="1846263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pt-BR" sz="1600" b="1" dirty="0"/>
              <a:t>ARQUITETURA</a:t>
            </a:r>
          </a:p>
          <a:p>
            <a:pPr>
              <a:defRPr/>
            </a:pPr>
            <a:endParaRPr lang="pt-BR" sz="1600" dirty="0"/>
          </a:p>
          <a:p>
            <a:pPr marL="285750" indent="-285750">
              <a:buFontTx/>
              <a:buChar char="-"/>
              <a:defRPr/>
            </a:pPr>
            <a:r>
              <a:rPr lang="pt-BR" sz="1600" dirty="0"/>
              <a:t>TELNET</a:t>
            </a:r>
          </a:p>
          <a:p>
            <a:pPr marL="285750" indent="-285750">
              <a:buFontTx/>
              <a:buChar char="-"/>
              <a:defRPr/>
            </a:pPr>
            <a:r>
              <a:rPr lang="pt-BR" sz="1600" dirty="0"/>
              <a:t>SQLSERVER 2000</a:t>
            </a:r>
          </a:p>
          <a:p>
            <a:pPr marL="285750" indent="-285750">
              <a:buFontTx/>
              <a:buChar char="-"/>
              <a:defRPr/>
            </a:pPr>
            <a:r>
              <a:rPr lang="pt-BR" sz="1600" dirty="0"/>
              <a:t>WINDOWS SERVER 2003 – 32BITS</a:t>
            </a:r>
          </a:p>
          <a:p>
            <a:pPr marL="285750" indent="-285750">
              <a:buFontTx/>
              <a:buChar char="-"/>
              <a:defRPr/>
            </a:pPr>
            <a:r>
              <a:rPr lang="pt-BR" sz="1600" dirty="0"/>
              <a:t>TROCA ARQUIVO TEXTO</a:t>
            </a:r>
          </a:p>
          <a:p>
            <a:pPr algn="just">
              <a:defRPr/>
            </a:pPr>
            <a:endParaRPr lang="pt-BR" dirty="0"/>
          </a:p>
        </p:txBody>
      </p:sp>
      <p:sp>
        <p:nvSpPr>
          <p:cNvPr id="5125" name="CaixaDeTexto 3"/>
          <p:cNvSpPr txBox="1">
            <a:spLocks noChangeArrowheads="1"/>
          </p:cNvSpPr>
          <p:nvPr/>
        </p:nvSpPr>
        <p:spPr bwMode="auto">
          <a:xfrm>
            <a:off x="3779838" y="1627188"/>
            <a:ext cx="10826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TELNET</a:t>
            </a:r>
          </a:p>
        </p:txBody>
      </p:sp>
      <p:sp>
        <p:nvSpPr>
          <p:cNvPr id="5126" name="CaixaDeTexto 7"/>
          <p:cNvSpPr txBox="1">
            <a:spLocks noChangeArrowheads="1"/>
          </p:cNvSpPr>
          <p:nvPr/>
        </p:nvSpPr>
        <p:spPr bwMode="auto">
          <a:xfrm>
            <a:off x="3838575" y="1843088"/>
            <a:ext cx="51847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600"/>
              <a:t>Não utiliza os recursos do equipamento, sendo somente uma emulação de terminal</a:t>
            </a:r>
          </a:p>
        </p:txBody>
      </p:sp>
      <p:sp>
        <p:nvSpPr>
          <p:cNvPr id="5127" name="CaixaDeTexto 11"/>
          <p:cNvSpPr txBox="1">
            <a:spLocks noChangeArrowheads="1"/>
          </p:cNvSpPr>
          <p:nvPr/>
        </p:nvSpPr>
        <p:spPr bwMode="auto">
          <a:xfrm>
            <a:off x="3843338" y="2416175"/>
            <a:ext cx="22415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SQL SERVER 2000</a:t>
            </a:r>
          </a:p>
        </p:txBody>
      </p:sp>
      <p:sp>
        <p:nvSpPr>
          <p:cNvPr id="5128" name="CaixaDeTexto 12"/>
          <p:cNvSpPr txBox="1">
            <a:spLocks noChangeArrowheads="1"/>
          </p:cNvSpPr>
          <p:nvPr/>
        </p:nvSpPr>
        <p:spPr bwMode="auto">
          <a:xfrm>
            <a:off x="3849688" y="2665413"/>
            <a:ext cx="5186362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600"/>
              <a:t>Magazine já utiliza de banco de dados mais atuais, seguros e robustos</a:t>
            </a:r>
          </a:p>
        </p:txBody>
      </p:sp>
      <p:sp>
        <p:nvSpPr>
          <p:cNvPr id="5129" name="CaixaDeTexto 16"/>
          <p:cNvSpPr txBox="1">
            <a:spLocks noChangeArrowheads="1"/>
          </p:cNvSpPr>
          <p:nvPr/>
        </p:nvSpPr>
        <p:spPr bwMode="auto">
          <a:xfrm>
            <a:off x="3833813" y="3273425"/>
            <a:ext cx="38211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WINDOWS SERVER 2003 – 32BIT</a:t>
            </a:r>
          </a:p>
        </p:txBody>
      </p:sp>
      <p:sp>
        <p:nvSpPr>
          <p:cNvPr id="5130" name="CaixaDeTexto 17"/>
          <p:cNvSpPr txBox="1">
            <a:spLocks noChangeArrowheads="1"/>
          </p:cNvSpPr>
          <p:nvPr/>
        </p:nvSpPr>
        <p:spPr bwMode="auto">
          <a:xfrm>
            <a:off x="3830638" y="3562350"/>
            <a:ext cx="518477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600"/>
              <a:t>Última versão suportada pelo sistema, não roda em ambiente atuais de 64bit para maiores performances e robustez</a:t>
            </a:r>
          </a:p>
        </p:txBody>
      </p:sp>
      <p:sp>
        <p:nvSpPr>
          <p:cNvPr id="5131" name="CaixaDeTexto 18"/>
          <p:cNvSpPr txBox="1">
            <a:spLocks noChangeArrowheads="1"/>
          </p:cNvSpPr>
          <p:nvPr/>
        </p:nvSpPr>
        <p:spPr bwMode="auto">
          <a:xfrm>
            <a:off x="3830638" y="4362450"/>
            <a:ext cx="33432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TROCA DE ARQUIVO TEXTO</a:t>
            </a:r>
          </a:p>
        </p:txBody>
      </p:sp>
      <p:sp>
        <p:nvSpPr>
          <p:cNvPr id="5132" name="CaixaDeTexto 19"/>
          <p:cNvSpPr txBox="1">
            <a:spLocks noChangeArrowheads="1"/>
          </p:cNvSpPr>
          <p:nvPr/>
        </p:nvSpPr>
        <p:spPr bwMode="auto">
          <a:xfrm>
            <a:off x="3889375" y="4686300"/>
            <a:ext cx="518477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600"/>
              <a:t>Forma primitiva de comunicação entre sistemas, no projeto crossdocking já foi solicitada a utilização de webservices para a iteração entre os sistemas.</a:t>
            </a:r>
          </a:p>
        </p:txBody>
      </p:sp>
      <p:sp>
        <p:nvSpPr>
          <p:cNvPr id="5133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ARQUITETURA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SEAL LINK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228600" y="1614488"/>
            <a:ext cx="3335338" cy="16002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pt-BR" sz="1600" b="1" dirty="0"/>
              <a:t>PROBLEMAS REPORTADOS</a:t>
            </a:r>
          </a:p>
          <a:p>
            <a:pPr>
              <a:defRPr/>
            </a:pPr>
            <a:endParaRPr lang="pt-BR" sz="1600" dirty="0"/>
          </a:p>
          <a:p>
            <a:pPr marL="285750" indent="-285750">
              <a:buFontTx/>
              <a:buChar char="-"/>
              <a:defRPr/>
            </a:pPr>
            <a:r>
              <a:rPr lang="pt-BR" sz="1600" dirty="0"/>
              <a:t>NÃO POSSUI ATUALIZAÇÕES</a:t>
            </a:r>
          </a:p>
          <a:p>
            <a:pPr marL="285750" indent="-285750">
              <a:buFontTx/>
              <a:buChar char="-"/>
              <a:defRPr/>
            </a:pPr>
            <a:r>
              <a:rPr lang="pt-BR" sz="1600" dirty="0"/>
              <a:t>TRAVAMENTOS</a:t>
            </a:r>
          </a:p>
          <a:p>
            <a:pPr marL="285750" indent="-285750">
              <a:buFontTx/>
              <a:buChar char="-"/>
              <a:defRPr/>
            </a:pPr>
            <a:r>
              <a:rPr lang="pt-BR" sz="1600" dirty="0"/>
              <a:t>NOVAS FUNCIONALIDADES</a:t>
            </a:r>
          </a:p>
          <a:p>
            <a:pPr algn="just">
              <a:defRPr/>
            </a:pPr>
            <a:endParaRPr lang="pt-BR" dirty="0"/>
          </a:p>
        </p:txBody>
      </p:sp>
      <p:sp>
        <p:nvSpPr>
          <p:cNvPr id="6149" name="CaixaDeTexto 3"/>
          <p:cNvSpPr txBox="1">
            <a:spLocks noChangeArrowheads="1"/>
          </p:cNvSpPr>
          <p:nvPr/>
        </p:nvSpPr>
        <p:spPr bwMode="auto">
          <a:xfrm>
            <a:off x="3779838" y="1627188"/>
            <a:ext cx="35448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NÃO POSSUI ATUALIZAÇÕES</a:t>
            </a:r>
          </a:p>
        </p:txBody>
      </p:sp>
      <p:sp>
        <p:nvSpPr>
          <p:cNvPr id="6150" name="CaixaDeTexto 7"/>
          <p:cNvSpPr txBox="1">
            <a:spLocks noChangeArrowheads="1"/>
          </p:cNvSpPr>
          <p:nvPr/>
        </p:nvSpPr>
        <p:spPr bwMode="auto">
          <a:xfrm>
            <a:off x="3779838" y="1866900"/>
            <a:ext cx="51847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600"/>
              <a:t>Produto foi descontinuado em 2005</a:t>
            </a:r>
          </a:p>
        </p:txBody>
      </p:sp>
      <p:sp>
        <p:nvSpPr>
          <p:cNvPr id="6151" name="CaixaDeTexto 11"/>
          <p:cNvSpPr txBox="1">
            <a:spLocks noChangeArrowheads="1"/>
          </p:cNvSpPr>
          <p:nvPr/>
        </p:nvSpPr>
        <p:spPr bwMode="auto">
          <a:xfrm>
            <a:off x="3786188" y="2416175"/>
            <a:ext cx="1838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TRAVAMENTO</a:t>
            </a:r>
          </a:p>
        </p:txBody>
      </p:sp>
      <p:sp>
        <p:nvSpPr>
          <p:cNvPr id="6152" name="CaixaDeTexto 12"/>
          <p:cNvSpPr txBox="1">
            <a:spLocks noChangeArrowheads="1"/>
          </p:cNvSpPr>
          <p:nvPr/>
        </p:nvSpPr>
        <p:spPr bwMode="auto">
          <a:xfrm>
            <a:off x="3849688" y="2665413"/>
            <a:ext cx="5186362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600"/>
              <a:t>Foram reportados problemas com travamentos no serviço por causa do volume operacional e possivelmente relacionado a não escalabilidade do sistema.</a:t>
            </a:r>
          </a:p>
        </p:txBody>
      </p:sp>
      <p:sp>
        <p:nvSpPr>
          <p:cNvPr id="6153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PROBLEMAS REPORTADOS</a:t>
            </a:r>
          </a:p>
        </p:txBody>
      </p:sp>
      <p:sp>
        <p:nvSpPr>
          <p:cNvPr id="6154" name="CaixaDeTexto 14"/>
          <p:cNvSpPr txBox="1">
            <a:spLocks noChangeArrowheads="1"/>
          </p:cNvSpPr>
          <p:nvPr/>
        </p:nvSpPr>
        <p:spPr bwMode="auto">
          <a:xfrm>
            <a:off x="3786188" y="3902075"/>
            <a:ext cx="32829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NOVAS FUNCIONALIDADES</a:t>
            </a:r>
          </a:p>
        </p:txBody>
      </p:sp>
      <p:sp>
        <p:nvSpPr>
          <p:cNvPr id="6155" name="CaixaDeTexto 15"/>
          <p:cNvSpPr txBox="1">
            <a:spLocks noChangeArrowheads="1"/>
          </p:cNvSpPr>
          <p:nvPr/>
        </p:nvSpPr>
        <p:spPr bwMode="auto">
          <a:xfrm>
            <a:off x="3779838" y="4151313"/>
            <a:ext cx="51847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1600"/>
              <a:t>Com o produto descontinuado, não possuímos mais equipe de customização do produto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21828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7172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7173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5915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MIDDLEWARE PARA AUTOMAÇÃO LOGÍSTICA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269875" y="2492375"/>
            <a:ext cx="2717800" cy="14160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pt-BR" sz="1600" b="1" dirty="0"/>
              <a:t>VISIBILIDADE</a:t>
            </a:r>
          </a:p>
          <a:p>
            <a:pPr>
              <a:defRPr/>
            </a:pPr>
            <a:endParaRPr lang="pt-BR" sz="1600" dirty="0"/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CADA NÍVEL DO PROCESSO É APRESENTADO EM PERCENTUAL DE CONCLUSÃO DE TRABALHO</a:t>
            </a:r>
          </a:p>
          <a:p>
            <a:pPr algn="just">
              <a:defRPr/>
            </a:pP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3160713" y="2511425"/>
            <a:ext cx="2836862" cy="138588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pt-BR" sz="1600" b="1" dirty="0"/>
              <a:t>CONTROLE</a:t>
            </a:r>
          </a:p>
          <a:p>
            <a:pPr>
              <a:defRPr/>
            </a:pPr>
            <a:endParaRPr lang="pt-BR" sz="1600" dirty="0"/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MESMO NÃO SENDO UM WMS, PERMITE A CONSTRUÇÃO DE FUNCIONALIDADES PARA CONTROLE DOS PROCESSOS</a:t>
            </a:r>
            <a:r>
              <a:rPr lang="pt-BR" sz="1600" dirty="0"/>
              <a:t>.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6173788" y="2509838"/>
            <a:ext cx="2646362" cy="14160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pt-BR" sz="1600" b="1" dirty="0"/>
              <a:t>GESTÃO</a:t>
            </a:r>
          </a:p>
          <a:p>
            <a:pPr>
              <a:defRPr/>
            </a:pPr>
            <a:endParaRPr lang="pt-BR" sz="1600" dirty="0"/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PERMITE A CRIAÇÃO DE RELATÓRIOS DEDICADOS E DETALHADOS</a:t>
            </a:r>
          </a:p>
          <a:p>
            <a:pPr algn="just">
              <a:defRPr/>
            </a:pPr>
            <a:endParaRPr lang="pt-BR" dirty="0"/>
          </a:p>
        </p:txBody>
      </p:sp>
      <p:sp>
        <p:nvSpPr>
          <p:cNvPr id="20" name="CaixaDeTexto 19"/>
          <p:cNvSpPr txBox="1"/>
          <p:nvPr/>
        </p:nvSpPr>
        <p:spPr>
          <a:xfrm>
            <a:off x="3160713" y="4124325"/>
            <a:ext cx="2836862" cy="13239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pt-BR" sz="1600" b="1" dirty="0"/>
              <a:t>ESCALONAMENTO</a:t>
            </a:r>
          </a:p>
          <a:p>
            <a:pPr>
              <a:defRPr/>
            </a:pPr>
            <a:endParaRPr lang="pt-BR" sz="1600" dirty="0"/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CAPACIDADE DE ADICIONAR NOVOS MÓDULOS</a:t>
            </a:r>
          </a:p>
          <a:p>
            <a:pPr marL="285750" indent="-285750">
              <a:buFontTx/>
              <a:buChar char="-"/>
              <a:defRPr/>
            </a:pPr>
            <a:endParaRPr lang="pt-BR" sz="1200" dirty="0"/>
          </a:p>
          <a:p>
            <a:pPr marL="285750" indent="-285750">
              <a:buFontTx/>
              <a:buChar char="-"/>
              <a:defRPr/>
            </a:pPr>
            <a:endParaRPr lang="pt-BR" sz="1200" dirty="0"/>
          </a:p>
        </p:txBody>
      </p:sp>
      <p:sp>
        <p:nvSpPr>
          <p:cNvPr id="21" name="CaixaDeTexto 20"/>
          <p:cNvSpPr txBox="1"/>
          <p:nvPr/>
        </p:nvSpPr>
        <p:spPr>
          <a:xfrm>
            <a:off x="327025" y="4124325"/>
            <a:ext cx="2660650" cy="243046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pt-BR" sz="1600" b="1" dirty="0"/>
              <a:t>PLATAFORMA</a:t>
            </a:r>
          </a:p>
          <a:p>
            <a:pPr>
              <a:defRPr/>
            </a:pPr>
            <a:endParaRPr lang="pt-BR" sz="1600" dirty="0"/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DESENVOLVIMENTO E CUSTOMIZAÇÃO EM C# .NET, PERMITE ESCALABILIDADE, PRODUTIVIDADE, EM AMBIENTES SERVIDORES MAIS ATUALIZADOS EM 64 </a:t>
            </a:r>
            <a:r>
              <a:rPr lang="pt-BR" sz="1200" dirty="0" err="1"/>
              <a:t>BITs</a:t>
            </a:r>
            <a:endParaRPr lang="pt-BR" sz="1200" dirty="0"/>
          </a:p>
          <a:p>
            <a:pPr marL="285750" indent="-285750">
              <a:buFontTx/>
              <a:buChar char="-"/>
              <a:defRPr/>
            </a:pPr>
            <a:endParaRPr lang="pt-BR" sz="1200" dirty="0"/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COMPILAÇÃO DE PROGRAMAS PARA OS NOVOS SISTEMAS OPERACIONAIS WINDOWS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6227763" y="4124325"/>
            <a:ext cx="2592387" cy="132397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r>
              <a:rPr lang="pt-BR" sz="1600" b="1" dirty="0"/>
              <a:t>ROBUSTO</a:t>
            </a:r>
          </a:p>
          <a:p>
            <a:pPr>
              <a:defRPr/>
            </a:pPr>
            <a:endParaRPr lang="pt-BR" sz="1600" dirty="0"/>
          </a:p>
          <a:p>
            <a:pPr marL="285750" indent="-285750">
              <a:buFontTx/>
              <a:buChar char="-"/>
              <a:defRPr/>
            </a:pPr>
            <a:r>
              <a:rPr lang="pt-BR" sz="1200" dirty="0"/>
              <a:t>CAPACIDADE DE PROCESSAMENTO ACIMA DE 4 MILHÕES TRANSAÇÕES DIÁRIAS</a:t>
            </a:r>
          </a:p>
          <a:p>
            <a:pPr marL="285750" indent="-285750">
              <a:buFontTx/>
              <a:buChar char="-"/>
              <a:defRPr/>
            </a:pPr>
            <a:endParaRPr lang="pt-BR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tângulo 3"/>
          <p:cNvSpPr/>
          <p:nvPr/>
        </p:nvSpPr>
        <p:spPr>
          <a:xfrm>
            <a:off x="971550" y="3725863"/>
            <a:ext cx="2879725" cy="263366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8196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8197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8198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8709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pt-BR" b="1"/>
              <a:t>ATUALIZAÇÃO DOS PROCESSOS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69875" y="2189163"/>
            <a:ext cx="1897063" cy="8302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RECEBIMENTO</a:t>
            </a:r>
          </a:p>
          <a:p>
            <a:pPr>
              <a:defRPr/>
            </a:pPr>
            <a:endParaRPr lang="pt-BR" sz="1600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2276475" y="2192338"/>
            <a:ext cx="2079625" cy="831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ARMAZENAMENTO</a:t>
            </a:r>
          </a:p>
          <a:p>
            <a:pPr>
              <a:defRPr/>
            </a:pPr>
            <a:endParaRPr lang="pt-BR" sz="1600" dirty="0"/>
          </a:p>
        </p:txBody>
      </p:sp>
      <p:sp>
        <p:nvSpPr>
          <p:cNvPr id="14" name="CaixaDeTexto 13"/>
          <p:cNvSpPr txBox="1"/>
          <p:nvPr/>
        </p:nvSpPr>
        <p:spPr>
          <a:xfrm>
            <a:off x="4427538" y="2205038"/>
            <a:ext cx="2295525" cy="83026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SEPARAÇÃO</a:t>
            </a:r>
          </a:p>
          <a:p>
            <a:pPr>
              <a:defRPr/>
            </a:pPr>
            <a:endParaRPr lang="pt-BR" sz="1600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6804025" y="2190750"/>
            <a:ext cx="2160588" cy="86201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MOVIMENTAÇÃO</a:t>
            </a:r>
            <a:endParaRPr lang="pt-BR" sz="1200" dirty="0"/>
          </a:p>
          <a:p>
            <a:pPr algn="just">
              <a:defRPr/>
            </a:pPr>
            <a:endParaRPr lang="pt-BR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571500" y="3879850"/>
            <a:ext cx="1752600" cy="10779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DISTRIBUIÇÃO</a:t>
            </a:r>
          </a:p>
          <a:p>
            <a:pPr algn="ctr">
              <a:defRPr/>
            </a:pPr>
            <a:endParaRPr lang="pt-BR" sz="1600" dirty="0"/>
          </a:p>
          <a:p>
            <a:pPr algn="ctr">
              <a:defRPr/>
            </a:pPr>
            <a:endParaRPr lang="pt-BR" sz="1600" b="1" dirty="0"/>
          </a:p>
        </p:txBody>
      </p:sp>
      <p:sp>
        <p:nvSpPr>
          <p:cNvPr id="23" name="CaixaDeTexto 22"/>
          <p:cNvSpPr txBox="1"/>
          <p:nvPr/>
        </p:nvSpPr>
        <p:spPr>
          <a:xfrm>
            <a:off x="2387600" y="3867150"/>
            <a:ext cx="1752600" cy="1076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EXPEDIÇÃO</a:t>
            </a:r>
          </a:p>
          <a:p>
            <a:pPr algn="ctr">
              <a:defRPr/>
            </a:pPr>
            <a:endParaRPr lang="pt-BR" sz="1600" dirty="0"/>
          </a:p>
          <a:p>
            <a:pPr algn="ctr">
              <a:defRPr/>
            </a:pPr>
            <a:endParaRPr lang="pt-BR" sz="1600" b="1" dirty="0"/>
          </a:p>
        </p:txBody>
      </p:sp>
      <p:sp>
        <p:nvSpPr>
          <p:cNvPr id="26" name="CaixaDeTexto 25"/>
          <p:cNvSpPr txBox="1"/>
          <p:nvPr/>
        </p:nvSpPr>
        <p:spPr>
          <a:xfrm>
            <a:off x="623888" y="5124450"/>
            <a:ext cx="1647825" cy="10779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CONTROLE DE DIVERGÊNCIA</a:t>
            </a:r>
            <a:endParaRPr lang="pt-BR" sz="1600" dirty="0"/>
          </a:p>
          <a:p>
            <a:pPr algn="ctr">
              <a:defRPr/>
            </a:pPr>
            <a:endParaRPr lang="pt-BR" sz="1600" b="1" dirty="0"/>
          </a:p>
        </p:txBody>
      </p:sp>
      <p:sp>
        <p:nvSpPr>
          <p:cNvPr id="8206" name="CaixaDeTexto 2"/>
          <p:cNvSpPr txBox="1">
            <a:spLocks noChangeArrowheads="1"/>
          </p:cNvSpPr>
          <p:nvPr/>
        </p:nvSpPr>
        <p:spPr bwMode="auto">
          <a:xfrm>
            <a:off x="1812925" y="3357563"/>
            <a:ext cx="9667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CD 300</a:t>
            </a:r>
          </a:p>
        </p:txBody>
      </p:sp>
      <p:sp>
        <p:nvSpPr>
          <p:cNvPr id="30" name="Retângulo 29"/>
          <p:cNvSpPr/>
          <p:nvPr/>
        </p:nvSpPr>
        <p:spPr>
          <a:xfrm>
            <a:off x="5291138" y="3748088"/>
            <a:ext cx="3133725" cy="263366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sp>
        <p:nvSpPr>
          <p:cNvPr id="24" name="CaixaDeTexto 23"/>
          <p:cNvSpPr txBox="1"/>
          <p:nvPr/>
        </p:nvSpPr>
        <p:spPr>
          <a:xfrm>
            <a:off x="5008563" y="3946525"/>
            <a:ext cx="1655762" cy="10779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RECEBIMENTO RFID</a:t>
            </a:r>
            <a:endParaRPr lang="pt-BR" sz="1600" dirty="0"/>
          </a:p>
          <a:p>
            <a:pPr algn="ctr">
              <a:defRPr/>
            </a:pPr>
            <a:endParaRPr lang="pt-BR" sz="1600" b="1" dirty="0"/>
          </a:p>
        </p:txBody>
      </p:sp>
      <p:sp>
        <p:nvSpPr>
          <p:cNvPr id="25" name="CaixaDeTexto 24"/>
          <p:cNvSpPr txBox="1"/>
          <p:nvPr/>
        </p:nvSpPr>
        <p:spPr>
          <a:xfrm>
            <a:off x="6764338" y="3946525"/>
            <a:ext cx="1943100" cy="10779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ARMAZENAMENTO VOZ</a:t>
            </a:r>
            <a:endParaRPr lang="pt-BR" sz="1600" dirty="0"/>
          </a:p>
          <a:p>
            <a:pPr algn="ctr">
              <a:defRPr/>
            </a:pPr>
            <a:endParaRPr lang="pt-BR" sz="1600" b="1" dirty="0"/>
          </a:p>
        </p:txBody>
      </p:sp>
      <p:sp>
        <p:nvSpPr>
          <p:cNvPr id="28" name="CaixaDeTexto 27"/>
          <p:cNvSpPr txBox="1"/>
          <p:nvPr/>
        </p:nvSpPr>
        <p:spPr>
          <a:xfrm>
            <a:off x="5003800" y="5137150"/>
            <a:ext cx="1647825" cy="10763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CONTROLE DE DIVERGÊNCIA</a:t>
            </a:r>
            <a:endParaRPr lang="pt-BR" sz="1600" dirty="0"/>
          </a:p>
          <a:p>
            <a:pPr algn="ctr">
              <a:defRPr/>
            </a:pPr>
            <a:endParaRPr lang="pt-BR" sz="1600" b="1" dirty="0"/>
          </a:p>
        </p:txBody>
      </p:sp>
      <p:sp>
        <p:nvSpPr>
          <p:cNvPr id="27" name="CaixaDeTexto 26"/>
          <p:cNvSpPr txBox="1"/>
          <p:nvPr/>
        </p:nvSpPr>
        <p:spPr>
          <a:xfrm>
            <a:off x="6764338" y="5106988"/>
            <a:ext cx="1931987" cy="107791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EXPEDIÇÃO</a:t>
            </a:r>
          </a:p>
          <a:p>
            <a:pPr algn="ctr">
              <a:defRPr/>
            </a:pPr>
            <a:endParaRPr lang="pt-BR" sz="1600" dirty="0"/>
          </a:p>
          <a:p>
            <a:pPr algn="ctr">
              <a:defRPr/>
            </a:pPr>
            <a:endParaRPr lang="pt-BR" sz="1600" b="1" dirty="0"/>
          </a:p>
        </p:txBody>
      </p:sp>
      <p:sp>
        <p:nvSpPr>
          <p:cNvPr id="8212" name="CaixaDeTexto 28"/>
          <p:cNvSpPr txBox="1">
            <a:spLocks noChangeArrowheads="1"/>
          </p:cNvSpPr>
          <p:nvPr/>
        </p:nvSpPr>
        <p:spPr bwMode="auto">
          <a:xfrm>
            <a:off x="6375400" y="3348038"/>
            <a:ext cx="9667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CD 590</a:t>
            </a:r>
          </a:p>
        </p:txBody>
      </p:sp>
      <p:sp>
        <p:nvSpPr>
          <p:cNvPr id="8213" name="CaixaDeTexto 30"/>
          <p:cNvSpPr txBox="1">
            <a:spLocks noChangeArrowheads="1"/>
          </p:cNvSpPr>
          <p:nvPr/>
        </p:nvSpPr>
        <p:spPr bwMode="auto">
          <a:xfrm>
            <a:off x="179388" y="3141663"/>
            <a:ext cx="88709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/>
            <a:r>
              <a:rPr lang="pt-BR" b="1"/>
              <a:t>PROCESSOS ATUAIS</a:t>
            </a:r>
          </a:p>
        </p:txBody>
      </p:sp>
      <p:sp>
        <p:nvSpPr>
          <p:cNvPr id="32" name="CaixaDeTexto 31"/>
          <p:cNvSpPr txBox="1"/>
          <p:nvPr/>
        </p:nvSpPr>
        <p:spPr>
          <a:xfrm>
            <a:off x="3708400" y="4724400"/>
            <a:ext cx="1647825" cy="1077913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GESTOR DE DOCAS</a:t>
            </a:r>
            <a:endParaRPr lang="pt-BR" sz="1600" dirty="0"/>
          </a:p>
          <a:p>
            <a:pPr algn="ctr">
              <a:defRPr/>
            </a:pPr>
            <a:endParaRPr lang="pt-BR" sz="1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9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9220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9221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8709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ATUALIZAÇÃO DOS PROCESSOS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28600" y="2276475"/>
            <a:ext cx="2830513" cy="831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RECEBIMENTO</a:t>
            </a:r>
          </a:p>
          <a:p>
            <a:pPr>
              <a:defRPr/>
            </a:pPr>
            <a:endParaRPr lang="pt-BR" sz="1600" dirty="0"/>
          </a:p>
        </p:txBody>
      </p:sp>
      <p:pic>
        <p:nvPicPr>
          <p:cNvPr id="9223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8263" y="4351338"/>
            <a:ext cx="657225" cy="85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4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913" y="2459038"/>
            <a:ext cx="1887537" cy="188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5" name="CaixaDeTexto 4"/>
          <p:cNvSpPr txBox="1">
            <a:spLocks noChangeArrowheads="1"/>
          </p:cNvSpPr>
          <p:nvPr/>
        </p:nvSpPr>
        <p:spPr bwMode="auto">
          <a:xfrm>
            <a:off x="228600" y="3330575"/>
            <a:ext cx="2978150" cy="203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/>
              <a:t>Pallets a Pallet</a:t>
            </a:r>
          </a:p>
          <a:p>
            <a:pPr eaLnBrk="1" hangingPunct="1">
              <a:buFontTx/>
              <a:buChar char="-"/>
            </a:pPr>
            <a:r>
              <a:rPr lang="pt-BR"/>
              <a:t>Itens a Item</a:t>
            </a:r>
          </a:p>
          <a:p>
            <a:pPr eaLnBrk="1" hangingPunct="1">
              <a:buFontTx/>
              <a:buChar char="-"/>
            </a:pPr>
            <a:r>
              <a:rPr lang="pt-BR"/>
              <a:t>Transferência entre CDs</a:t>
            </a:r>
          </a:p>
          <a:p>
            <a:pPr eaLnBrk="1" hangingPunct="1">
              <a:buFontTx/>
              <a:buChar char="-"/>
            </a:pPr>
            <a:r>
              <a:rPr lang="pt-BR"/>
              <a:t>Retorno de loja</a:t>
            </a:r>
          </a:p>
          <a:p>
            <a:pPr eaLnBrk="1" hangingPunct="1">
              <a:buFontTx/>
              <a:buChar char="-"/>
            </a:pPr>
            <a:r>
              <a:rPr lang="pt-BR"/>
              <a:t>Logística Reversa</a:t>
            </a:r>
          </a:p>
          <a:p>
            <a:pPr eaLnBrk="1" hangingPunct="1">
              <a:buFontTx/>
              <a:buChar char="-"/>
            </a:pPr>
            <a:r>
              <a:rPr lang="pt-BR"/>
              <a:t>Remonte</a:t>
            </a:r>
          </a:p>
          <a:p>
            <a:pPr eaLnBrk="1" hangingPunct="1">
              <a:buFontTx/>
              <a:buChar char="-"/>
            </a:pPr>
            <a:r>
              <a:rPr lang="pt-BR"/>
              <a:t>Cockpit</a:t>
            </a:r>
          </a:p>
        </p:txBody>
      </p:sp>
      <p:sp>
        <p:nvSpPr>
          <p:cNvPr id="9226" name="CaixaDeTexto 5"/>
          <p:cNvSpPr txBox="1">
            <a:spLocks noChangeArrowheads="1"/>
          </p:cNvSpPr>
          <p:nvPr/>
        </p:nvSpPr>
        <p:spPr bwMode="auto">
          <a:xfrm>
            <a:off x="3700463" y="2133600"/>
            <a:ext cx="9667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Gemco</a:t>
            </a:r>
          </a:p>
        </p:txBody>
      </p:sp>
      <p:sp>
        <p:nvSpPr>
          <p:cNvPr id="9227" name="CaixaDeTexto 32"/>
          <p:cNvSpPr txBox="1">
            <a:spLocks noChangeArrowheads="1"/>
          </p:cNvSpPr>
          <p:nvPr/>
        </p:nvSpPr>
        <p:spPr bwMode="auto">
          <a:xfrm>
            <a:off x="7748588" y="2133600"/>
            <a:ext cx="9032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Kairos</a:t>
            </a:r>
          </a:p>
        </p:txBody>
      </p:sp>
      <p:sp>
        <p:nvSpPr>
          <p:cNvPr id="7" name="Nuvem 6"/>
          <p:cNvSpPr/>
          <p:nvPr/>
        </p:nvSpPr>
        <p:spPr>
          <a:xfrm>
            <a:off x="5773738" y="2871788"/>
            <a:ext cx="1062037" cy="1060450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/>
          </a:p>
        </p:txBody>
      </p:sp>
      <p:pic>
        <p:nvPicPr>
          <p:cNvPr id="9229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400" y="4959350"/>
            <a:ext cx="657225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0" name="Picture 2" descr="C:\Users\rfalves\Desktop\mc909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9763" y="4933950"/>
            <a:ext cx="655637" cy="85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Conector de seta reta 21"/>
          <p:cNvCxnSpPr/>
          <p:nvPr/>
        </p:nvCxnSpPr>
        <p:spPr>
          <a:xfrm>
            <a:off x="6835775" y="3330575"/>
            <a:ext cx="8318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de seta reta 36"/>
          <p:cNvCxnSpPr/>
          <p:nvPr/>
        </p:nvCxnSpPr>
        <p:spPr>
          <a:xfrm flipH="1">
            <a:off x="4876800" y="3330575"/>
            <a:ext cx="7747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33" name="CaixaDeTexto 37"/>
          <p:cNvSpPr txBox="1">
            <a:spLocks noChangeArrowheads="1"/>
          </p:cNvSpPr>
          <p:nvPr/>
        </p:nvSpPr>
        <p:spPr bwMode="auto">
          <a:xfrm>
            <a:off x="5583238" y="2457450"/>
            <a:ext cx="15398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WebServices</a:t>
            </a:r>
          </a:p>
        </p:txBody>
      </p:sp>
      <p:pic>
        <p:nvPicPr>
          <p:cNvPr id="9234" name="Picture 4" descr="C:\Users\rfalves\Desktop\wifi_lg.pn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9657674">
            <a:off x="6918325" y="3244850"/>
            <a:ext cx="2209800" cy="192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35" name="Picture 3" descr="C:\Users\rfalves\Desktop\hp-authorized-reseller.jpg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463" y="2409825"/>
            <a:ext cx="1887537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3" descr="Seal_PPT_miol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269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TextBox 5"/>
          <p:cNvSpPr txBox="1">
            <a:spLocks noChangeArrowheads="1"/>
          </p:cNvSpPr>
          <p:nvPr/>
        </p:nvSpPr>
        <p:spPr bwMode="auto">
          <a:xfrm>
            <a:off x="228600" y="727075"/>
            <a:ext cx="4648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sz="3200">
                <a:solidFill>
                  <a:srgbClr val="7F7F7F"/>
                </a:solidFill>
                <a:latin typeface="Tahoma" pitchFamily="34" charset="0"/>
                <a:cs typeface="Tahoma" pitchFamily="34" charset="0"/>
              </a:rPr>
              <a:t>KAIROS</a:t>
            </a:r>
          </a:p>
        </p:txBody>
      </p:sp>
      <p:sp>
        <p:nvSpPr>
          <p:cNvPr id="10244" name="CaixaDeTexto 9"/>
          <p:cNvSpPr txBox="1">
            <a:spLocks noChangeArrowheads="1"/>
          </p:cNvSpPr>
          <p:nvPr/>
        </p:nvSpPr>
        <p:spPr bwMode="auto">
          <a:xfrm>
            <a:off x="228600" y="1187450"/>
            <a:ext cx="63690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/>
              <a:t>PROPOSTA SUGERIDA</a:t>
            </a:r>
          </a:p>
        </p:txBody>
      </p:sp>
      <p:sp>
        <p:nvSpPr>
          <p:cNvPr id="10245" name="CaixaDeTexto 1"/>
          <p:cNvSpPr txBox="1">
            <a:spLocks noChangeArrowheads="1"/>
          </p:cNvSpPr>
          <p:nvPr/>
        </p:nvSpPr>
        <p:spPr bwMode="auto">
          <a:xfrm>
            <a:off x="228600" y="1763713"/>
            <a:ext cx="88709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/>
            <a:r>
              <a:rPr lang="pt-BR" b="1"/>
              <a:t>ATUALIZAÇÃO DOS PROCESSOS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228600" y="2276475"/>
            <a:ext cx="3767138" cy="83185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/>
            </a:pPr>
            <a:endParaRPr lang="pt-BR" sz="1600" b="1" dirty="0"/>
          </a:p>
          <a:p>
            <a:pPr algn="ctr">
              <a:defRPr/>
            </a:pPr>
            <a:r>
              <a:rPr lang="pt-BR" sz="1600" b="1" dirty="0"/>
              <a:t>RECEBIMENTO COCKPIT</a:t>
            </a:r>
          </a:p>
          <a:p>
            <a:pPr>
              <a:defRPr/>
            </a:pPr>
            <a:endParaRPr lang="pt-BR" sz="1600" dirty="0"/>
          </a:p>
        </p:txBody>
      </p:sp>
      <p:sp>
        <p:nvSpPr>
          <p:cNvPr id="10247" name="CaixaDeTexto 4"/>
          <p:cNvSpPr txBox="1">
            <a:spLocks noChangeArrowheads="1"/>
          </p:cNvSpPr>
          <p:nvPr/>
        </p:nvSpPr>
        <p:spPr bwMode="auto">
          <a:xfrm>
            <a:off x="228600" y="3330575"/>
            <a:ext cx="8340725" cy="369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buFontTx/>
              <a:buChar char="-"/>
            </a:pPr>
            <a:r>
              <a:rPr lang="pt-BR"/>
              <a:t>Recebimentos pendentes</a:t>
            </a:r>
          </a:p>
          <a:p>
            <a:pPr eaLnBrk="1" hangingPunct="1">
              <a:buFontTx/>
              <a:buChar char="-"/>
            </a:pPr>
            <a:r>
              <a:rPr lang="pt-BR"/>
              <a:t>Recebimentos em andamento</a:t>
            </a:r>
          </a:p>
          <a:p>
            <a:pPr eaLnBrk="1" hangingPunct="1">
              <a:buFontTx/>
              <a:buChar char="-"/>
            </a:pPr>
            <a:r>
              <a:rPr lang="pt-BR"/>
              <a:t>Recebimentos finalizados </a:t>
            </a:r>
          </a:p>
          <a:p>
            <a:pPr eaLnBrk="1" hangingPunct="1">
              <a:buFontTx/>
              <a:buChar char="-"/>
            </a:pPr>
            <a:r>
              <a:rPr lang="pt-BR"/>
              <a:t>Tipo [Transferência entre CD | Retorno de loja | Logística Reversa | Remonte</a:t>
            </a:r>
          </a:p>
          <a:p>
            <a:pPr eaLnBrk="1" hangingPunct="1">
              <a:buFontTx/>
              <a:buChar char="-"/>
            </a:pPr>
            <a:r>
              <a:rPr lang="pt-BR"/>
              <a:t>Inicio do recebimento</a:t>
            </a:r>
          </a:p>
          <a:p>
            <a:pPr eaLnBrk="1" hangingPunct="1">
              <a:buFontTx/>
              <a:buChar char="-"/>
            </a:pPr>
            <a:r>
              <a:rPr lang="pt-BR"/>
              <a:t>Fim do recebimento</a:t>
            </a:r>
          </a:p>
          <a:p>
            <a:pPr eaLnBrk="1" hangingPunct="1">
              <a:buFontTx/>
              <a:buChar char="-"/>
            </a:pPr>
            <a:r>
              <a:rPr lang="pt-BR"/>
              <a:t>Tempo Total de operação</a:t>
            </a:r>
          </a:p>
          <a:p>
            <a:pPr eaLnBrk="1" hangingPunct="1">
              <a:buFontTx/>
              <a:buChar char="-"/>
            </a:pPr>
            <a:r>
              <a:rPr lang="pt-BR"/>
              <a:t>Percentual de execução</a:t>
            </a:r>
          </a:p>
          <a:p>
            <a:pPr eaLnBrk="1" hangingPunct="1">
              <a:buFontTx/>
              <a:buChar char="-"/>
            </a:pPr>
            <a:r>
              <a:rPr lang="pt-BR"/>
              <a:t>Quantidade de itens</a:t>
            </a:r>
          </a:p>
          <a:p>
            <a:pPr eaLnBrk="1" hangingPunct="1">
              <a:buFontTx/>
              <a:buChar char="-"/>
            </a:pPr>
            <a:r>
              <a:rPr lang="pt-BR"/>
              <a:t>Extração de relatórios customizados (3)</a:t>
            </a:r>
          </a:p>
          <a:p>
            <a:pPr eaLnBrk="1" hangingPunct="1">
              <a:buFontTx/>
              <a:buChar char="-"/>
            </a:pPr>
            <a:r>
              <a:rPr lang="pt-BR"/>
              <a:t>Registro de conferente</a:t>
            </a:r>
          </a:p>
          <a:p>
            <a:pPr eaLnBrk="1" hangingPunct="1">
              <a:buFontTx/>
              <a:buChar char="-"/>
            </a:pPr>
            <a:r>
              <a:rPr lang="pt-BR"/>
              <a:t>Extração de dados para Excel</a:t>
            </a:r>
          </a:p>
          <a:p>
            <a:pPr eaLnBrk="1" hangingPunct="1">
              <a:buFontTx/>
              <a:buChar char="-"/>
            </a:pPr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2079</TotalTime>
  <Words>960</Words>
  <Application>Microsoft Office PowerPoint</Application>
  <PresentationFormat>Apresentação na tela (4:3)</PresentationFormat>
  <Paragraphs>343</Paragraphs>
  <Slides>23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4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Bira iMac</dc:creator>
  <cp:lastModifiedBy>Seal</cp:lastModifiedBy>
  <cp:revision>269</cp:revision>
  <dcterms:created xsi:type="dcterms:W3CDTF">2012-01-20T00:01:14Z</dcterms:created>
  <dcterms:modified xsi:type="dcterms:W3CDTF">2012-11-01T17:34:56Z</dcterms:modified>
</cp:coreProperties>
</file>

<file path=docProps/thumbnail.jpeg>
</file>